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74" r:id="rId3"/>
    <p:sldId id="275" r:id="rId4"/>
    <p:sldId id="314" r:id="rId5"/>
    <p:sldId id="276" r:id="rId6"/>
    <p:sldId id="277" r:id="rId7"/>
    <p:sldId id="281" r:id="rId8"/>
    <p:sldId id="282" r:id="rId9"/>
    <p:sldId id="303" r:id="rId10"/>
    <p:sldId id="284" r:id="rId11"/>
    <p:sldId id="285" r:id="rId12"/>
    <p:sldId id="286" r:id="rId13"/>
    <p:sldId id="257" r:id="rId14"/>
    <p:sldId id="304" r:id="rId15"/>
    <p:sldId id="258" r:id="rId16"/>
    <p:sldId id="259" r:id="rId17"/>
    <p:sldId id="260" r:id="rId18"/>
    <p:sldId id="300" r:id="rId19"/>
    <p:sldId id="261" r:id="rId20"/>
    <p:sldId id="299" r:id="rId21"/>
    <p:sldId id="279" r:id="rId22"/>
    <p:sldId id="305" r:id="rId23"/>
    <p:sldId id="264" r:id="rId24"/>
    <p:sldId id="265" r:id="rId25"/>
    <p:sldId id="307" r:id="rId26"/>
    <p:sldId id="267" r:id="rId27"/>
    <p:sldId id="268" r:id="rId28"/>
    <p:sldId id="269" r:id="rId29"/>
    <p:sldId id="291" r:id="rId30"/>
    <p:sldId id="302" r:id="rId31"/>
    <p:sldId id="308" r:id="rId32"/>
    <p:sldId id="310" r:id="rId33"/>
    <p:sldId id="311" r:id="rId34"/>
    <p:sldId id="312" r:id="rId35"/>
    <p:sldId id="309" r:id="rId36"/>
    <p:sldId id="295" r:id="rId37"/>
    <p:sldId id="315" r:id="rId38"/>
    <p:sldId id="287" r:id="rId39"/>
    <p:sldId id="288" r:id="rId40"/>
    <p:sldId id="301" r:id="rId4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18" autoAdjust="0"/>
    <p:restoredTop sz="93705" autoAdjust="0"/>
  </p:normalViewPr>
  <p:slideViewPr>
    <p:cSldViewPr snapToGrid="0">
      <p:cViewPr>
        <p:scale>
          <a:sx n="75" d="100"/>
          <a:sy n="75" d="100"/>
        </p:scale>
        <p:origin x="-5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6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5.wmf"/><Relationship Id="rId2" Type="http://schemas.openxmlformats.org/officeDocument/2006/relationships/image" Target="../media/image74.wmf"/><Relationship Id="rId16" Type="http://schemas.openxmlformats.org/officeDocument/2006/relationships/image" Target="../media/image89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4.wmf"/><Relationship Id="rId5" Type="http://schemas.openxmlformats.org/officeDocument/2006/relationships/image" Target="../media/image77.wmf"/><Relationship Id="rId15" Type="http://schemas.openxmlformats.org/officeDocument/2006/relationships/image" Target="../media/image88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8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90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7.wmf"/><Relationship Id="rId2" Type="http://schemas.openxmlformats.org/officeDocument/2006/relationships/image" Target="../media/image76.wmf"/><Relationship Id="rId16" Type="http://schemas.openxmlformats.org/officeDocument/2006/relationships/image" Target="../media/image88.wmf"/><Relationship Id="rId1" Type="http://schemas.openxmlformats.org/officeDocument/2006/relationships/image" Target="../media/image74.wmf"/><Relationship Id="rId6" Type="http://schemas.openxmlformats.org/officeDocument/2006/relationships/image" Target="../media/image80.wmf"/><Relationship Id="rId11" Type="http://schemas.openxmlformats.org/officeDocument/2006/relationships/image" Target="../media/image86.wmf"/><Relationship Id="rId5" Type="http://schemas.openxmlformats.org/officeDocument/2006/relationships/image" Target="../media/image79.wmf"/><Relationship Id="rId15" Type="http://schemas.openxmlformats.org/officeDocument/2006/relationships/image" Target="../media/image92.wmf"/><Relationship Id="rId10" Type="http://schemas.openxmlformats.org/officeDocument/2006/relationships/image" Target="../media/image85.wmf"/><Relationship Id="rId4" Type="http://schemas.openxmlformats.org/officeDocument/2006/relationships/image" Target="../media/image78.wmf"/><Relationship Id="rId9" Type="http://schemas.openxmlformats.org/officeDocument/2006/relationships/image" Target="../media/image84.wmf"/><Relationship Id="rId14" Type="http://schemas.openxmlformats.org/officeDocument/2006/relationships/image" Target="../media/image9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90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7.wmf"/><Relationship Id="rId2" Type="http://schemas.openxmlformats.org/officeDocument/2006/relationships/image" Target="../media/image76.wmf"/><Relationship Id="rId1" Type="http://schemas.openxmlformats.org/officeDocument/2006/relationships/image" Target="../media/image74.wmf"/><Relationship Id="rId6" Type="http://schemas.openxmlformats.org/officeDocument/2006/relationships/image" Target="../media/image80.wmf"/><Relationship Id="rId11" Type="http://schemas.openxmlformats.org/officeDocument/2006/relationships/image" Target="../media/image86.wmf"/><Relationship Id="rId5" Type="http://schemas.openxmlformats.org/officeDocument/2006/relationships/image" Target="../media/image79.wmf"/><Relationship Id="rId15" Type="http://schemas.openxmlformats.org/officeDocument/2006/relationships/image" Target="../media/image88.wmf"/><Relationship Id="rId10" Type="http://schemas.openxmlformats.org/officeDocument/2006/relationships/image" Target="../media/image85.wmf"/><Relationship Id="rId4" Type="http://schemas.openxmlformats.org/officeDocument/2006/relationships/image" Target="../media/image78.wmf"/><Relationship Id="rId9" Type="http://schemas.openxmlformats.org/officeDocument/2006/relationships/image" Target="../media/image84.wmf"/><Relationship Id="rId14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20.wmf"/><Relationship Id="rId1" Type="http://schemas.openxmlformats.org/officeDocument/2006/relationships/image" Target="../media/image46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79855-FB14-49DC-82FB-FD060EE6E706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AFFBC-D4E2-40C8-B91F-C866E73269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35727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2:00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FFBC-D4E2-40C8-B91F-C866E732694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42303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FFBC-D4E2-40C8-B91F-C866E732694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9557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Charge (Coulomb, C)</a:t>
            </a:r>
          </a:p>
          <a:p>
            <a:pPr lvl="2"/>
            <a:r>
              <a:rPr lang="en-US" altLang="zh-TW" dirty="0" smtClean="0"/>
              <a:t>electron:</a:t>
            </a:r>
            <a:r>
              <a:rPr lang="zh-TW" altLang="en-US" dirty="0" smtClean="0"/>
              <a:t> </a:t>
            </a:r>
            <a:r>
              <a:rPr lang="en-US" altLang="zh-TW" dirty="0" smtClean="0"/>
              <a:t>-1.6 x 10</a:t>
            </a:r>
            <a:r>
              <a:rPr lang="en-US" altLang="zh-TW" baseline="30000" dirty="0" smtClean="0"/>
              <a:t>-19</a:t>
            </a:r>
            <a:r>
              <a:rPr lang="en-US" altLang="zh-TW" dirty="0" smtClean="0"/>
              <a:t> C</a:t>
            </a:r>
          </a:p>
          <a:p>
            <a:pPr lvl="2"/>
            <a:r>
              <a:rPr lang="en-US" altLang="zh-TW" dirty="0" smtClean="0"/>
              <a:t>proton: 1.6 x 10</a:t>
            </a:r>
            <a:r>
              <a:rPr lang="en-US" altLang="zh-TW" baseline="30000" dirty="0" smtClean="0"/>
              <a:t>-19</a:t>
            </a:r>
            <a:r>
              <a:rPr lang="en-US" altLang="zh-TW" dirty="0" smtClean="0"/>
              <a:t> C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FFBC-D4E2-40C8-B91F-C866E732694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50339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FFBC-D4E2-40C8-B91F-C866E7326949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28786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9:00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FFBC-D4E2-40C8-B91F-C866E7326949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2005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61392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65942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551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0691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7529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9910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6716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706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81369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3102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8236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04828-D961-4EF4-B30C-719BD56C5514}" type="datetimeFigureOut">
              <a:rPr lang="zh-TW" altLang="en-US" smtClean="0"/>
              <a:pPr/>
              <a:t>2014/8/23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00F4-F46C-4D96-B8F9-503EF0CA02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66154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8.e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29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40.png"/><Relationship Id="rId3" Type="http://schemas.openxmlformats.org/officeDocument/2006/relationships/image" Target="../media/image29.emf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39.png"/><Relationship Id="rId9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57.emf"/><Relationship Id="rId4" Type="http://schemas.openxmlformats.org/officeDocument/2006/relationships/image" Target="../media/image5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65.pn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66.e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70.png"/><Relationship Id="rId9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3" Type="http://schemas.openxmlformats.org/officeDocument/2006/relationships/image" Target="../media/image72.png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5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5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2.bin"/><Relationship Id="rId18" Type="http://schemas.openxmlformats.org/officeDocument/2006/relationships/oleObject" Target="../embeddings/oleObject67.bin"/><Relationship Id="rId3" Type="http://schemas.openxmlformats.org/officeDocument/2006/relationships/image" Target="../media/image72.png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64.bin"/><Relationship Id="rId10" Type="http://schemas.openxmlformats.org/officeDocument/2006/relationships/oleObject" Target="../embeddings/oleObject59.bin"/><Relationship Id="rId19" Type="http://schemas.openxmlformats.org/officeDocument/2006/relationships/oleObject" Target="../embeddings/oleObject68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Relationship Id="rId14" Type="http://schemas.openxmlformats.org/officeDocument/2006/relationships/oleObject" Target="../embeddings/oleObject6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80.bin"/><Relationship Id="rId18" Type="http://schemas.openxmlformats.org/officeDocument/2006/relationships/oleObject" Target="../embeddings/oleObject85.bin"/><Relationship Id="rId3" Type="http://schemas.openxmlformats.org/officeDocument/2006/relationships/image" Target="../media/image72.png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82.bin"/><Relationship Id="rId10" Type="http://schemas.openxmlformats.org/officeDocument/2006/relationships/oleObject" Target="../embeddings/oleObject77.bin"/><Relationship Id="rId19" Type="http://schemas.openxmlformats.org/officeDocument/2006/relationships/oleObject" Target="../embeddings/oleObject86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81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18" Type="http://schemas.openxmlformats.org/officeDocument/2006/relationships/oleObject" Target="../embeddings/oleObject103.bin"/><Relationship Id="rId3" Type="http://schemas.openxmlformats.org/officeDocument/2006/relationships/image" Target="../media/image72.png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5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100.bin"/><Relationship Id="rId10" Type="http://schemas.openxmlformats.org/officeDocument/2006/relationships/oleObject" Target="../embeddings/oleObject95.bin"/><Relationship Id="rId19" Type="http://schemas.openxmlformats.org/officeDocument/2006/relationships/oleObject" Target="../embeddings/oleObject104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40.112.21.28/~tlkagk/homepage/" TargetMode="External"/><Relationship Id="rId2" Type="http://schemas.openxmlformats.org/officeDocument/2006/relationships/hyperlink" Target="mailto:tlkagkb93901106@gmail.co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Circuits</a:t>
            </a:r>
            <a:br>
              <a:rPr lang="en-US" altLang="zh-TW" dirty="0" smtClean="0"/>
            </a:br>
            <a:r>
              <a:rPr lang="en-US" altLang="zh-TW" dirty="0" smtClean="0"/>
              <a:t>Lecture 1: Overview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李宏毅 </a:t>
            </a:r>
            <a:r>
              <a:rPr lang="en-US" altLang="zh-TW" sz="3600" dirty="0" smtClean="0"/>
              <a:t>Hung-</a:t>
            </a:r>
            <a:r>
              <a:rPr lang="en-US" altLang="zh-TW" sz="3600" dirty="0" err="1" smtClean="0"/>
              <a:t>yi</a:t>
            </a:r>
            <a:r>
              <a:rPr lang="en-US" altLang="zh-TW" sz="3600" dirty="0" smtClean="0"/>
              <a:t> Lee</a:t>
            </a:r>
            <a:endParaRPr lang="zh-TW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9057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are we going to </a:t>
            </a:r>
            <a:r>
              <a:rPr lang="en-US" altLang="zh-TW" dirty="0" smtClean="0"/>
              <a:t>learn?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3. Dynamic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667" y="2238053"/>
            <a:ext cx="4149683" cy="1906611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2478704" y="2691601"/>
            <a:ext cx="14734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r"/>
            <a:r>
              <a:rPr lang="en-US" altLang="zh-TW" sz="2400" dirty="0" smtClean="0"/>
              <a:t>High</a:t>
            </a:r>
          </a:p>
          <a:p>
            <a:pPr lvl="1" algn="r"/>
            <a:r>
              <a:rPr lang="en-US" altLang="zh-TW" sz="2400" dirty="0" smtClean="0"/>
              <a:t>School</a:t>
            </a:r>
            <a:endParaRPr lang="en-US" altLang="zh-TW" sz="24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819" y="4144664"/>
            <a:ext cx="3658655" cy="2523423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2442283" y="5190544"/>
            <a:ext cx="15099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r"/>
            <a:r>
              <a:rPr lang="en-US" altLang="zh-TW" sz="2400" dirty="0" smtClean="0"/>
              <a:t>This</a:t>
            </a:r>
          </a:p>
          <a:p>
            <a:pPr lvl="1" algn="r"/>
            <a:r>
              <a:rPr lang="en-US" altLang="zh-TW" sz="2400" dirty="0" smtClean="0"/>
              <a:t>Course</a:t>
            </a:r>
            <a:endParaRPr lang="en-US" altLang="zh-TW" sz="24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182709" y="3389784"/>
            <a:ext cx="1314450" cy="1933575"/>
            <a:chOff x="1739982" y="5269799"/>
            <a:chExt cx="1314450" cy="1933575"/>
          </a:xfrm>
        </p:grpSpPr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39982" y="5269799"/>
              <a:ext cx="1314450" cy="193357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2736464" y="6103259"/>
              <a:ext cx="203201" cy="2376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9633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are we going to learn?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4. New aspects</a:t>
            </a:r>
          </a:p>
          <a:p>
            <a:pPr lvl="1"/>
            <a:r>
              <a:rPr lang="en-US" altLang="zh-TW" dirty="0" smtClean="0"/>
              <a:t>Consider the circuits from the </a:t>
            </a:r>
            <a:r>
              <a:rPr lang="en-US" altLang="zh-TW" b="1" i="1" dirty="0" smtClean="0"/>
              <a:t>frequency domain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982135" y="3720119"/>
            <a:ext cx="3181082" cy="1830635"/>
            <a:chOff x="927279" y="4346328"/>
            <a:chExt cx="3181082" cy="1830635"/>
          </a:xfrm>
        </p:grpSpPr>
        <p:sp>
          <p:nvSpPr>
            <p:cNvPr id="6" name="矩形 5"/>
            <p:cNvSpPr/>
            <p:nvPr/>
          </p:nvSpPr>
          <p:spPr>
            <a:xfrm>
              <a:off x="927279" y="4346328"/>
              <a:ext cx="3181082" cy="183063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4607" y="4571674"/>
              <a:ext cx="1149207" cy="1417927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8101" y="4555058"/>
              <a:ext cx="1136158" cy="1434543"/>
            </a:xfrm>
            <a:prstGeom prst="rect">
              <a:avLst/>
            </a:prstGeom>
          </p:spPr>
        </p:pic>
      </p:grpSp>
      <p:sp>
        <p:nvSpPr>
          <p:cNvPr id="8" name="矩形 7"/>
          <p:cNvSpPr/>
          <p:nvPr/>
        </p:nvSpPr>
        <p:spPr>
          <a:xfrm>
            <a:off x="1129274" y="3190986"/>
            <a:ext cx="2311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altLang="zh-TW" sz="2400" dirty="0" smtClean="0"/>
              <a:t>Time Domain</a:t>
            </a:r>
            <a:endParaRPr lang="en-US" altLang="zh-TW" sz="2400" dirty="0"/>
          </a:p>
        </p:txBody>
      </p:sp>
      <p:grpSp>
        <p:nvGrpSpPr>
          <p:cNvPr id="14" name="群組 13"/>
          <p:cNvGrpSpPr/>
          <p:nvPr/>
        </p:nvGrpSpPr>
        <p:grpSpPr>
          <a:xfrm>
            <a:off x="4613063" y="3190986"/>
            <a:ext cx="3238232" cy="2359768"/>
            <a:chOff x="5277118" y="3952131"/>
            <a:chExt cx="3238232" cy="2359768"/>
          </a:xfrm>
        </p:grpSpPr>
        <p:sp>
          <p:nvSpPr>
            <p:cNvPr id="9" name="矩形 8"/>
            <p:cNvSpPr/>
            <p:nvPr/>
          </p:nvSpPr>
          <p:spPr>
            <a:xfrm>
              <a:off x="5277118" y="3952131"/>
              <a:ext cx="29987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/>
              <a:r>
                <a:rPr lang="en-US" altLang="zh-TW" sz="2400" dirty="0" smtClean="0"/>
                <a:t>Frequency Domain</a:t>
              </a:r>
              <a:endParaRPr lang="en-US" altLang="zh-TW" sz="2400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91023" y="4637792"/>
              <a:ext cx="1445124" cy="1558220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06921" y="4586776"/>
              <a:ext cx="1635192" cy="1609236"/>
            </a:xfrm>
            <a:prstGeom prst="rect">
              <a:avLst/>
            </a:prstGeom>
          </p:spPr>
        </p:pic>
        <p:sp>
          <p:nvSpPr>
            <p:cNvPr id="13" name="矩形 12"/>
            <p:cNvSpPr/>
            <p:nvPr/>
          </p:nvSpPr>
          <p:spPr>
            <a:xfrm>
              <a:off x="5334268" y="4481264"/>
              <a:ext cx="3181082" cy="183063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3943350" y="557045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altLang="zh-TW" sz="2400" dirty="0" smtClean="0"/>
              <a:t>Capacitor </a:t>
            </a:r>
            <a:r>
              <a:rPr lang="en-US" altLang="zh-TW" sz="2400" dirty="0"/>
              <a:t>and inductor </a:t>
            </a:r>
            <a:r>
              <a:rPr lang="en-US" altLang="zh-TW" sz="2400" dirty="0" smtClean="0"/>
              <a:t>behave </a:t>
            </a:r>
            <a:r>
              <a:rPr lang="en-US" altLang="zh-TW" sz="2400" dirty="0"/>
              <a:t>like resistor in frequency domain</a:t>
            </a:r>
          </a:p>
        </p:txBody>
      </p:sp>
    </p:spTree>
    <p:extLst>
      <p:ext uri="{BB962C8B-B14F-4D97-AF65-F5344CB8AC3E}">
        <p14:creationId xmlns="" xmlns:p14="http://schemas.microsoft.com/office/powerpoint/2010/main" val="344036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Overview of Circuits</a:t>
            </a:r>
          </a:p>
          <a:p>
            <a:r>
              <a:rPr lang="en-US" altLang="zh-TW" dirty="0"/>
              <a:t>Chapter </a:t>
            </a:r>
            <a:r>
              <a:rPr lang="en-US" altLang="zh-TW" dirty="0" smtClean="0"/>
              <a:t>1.4, 1.5</a:t>
            </a:r>
          </a:p>
          <a:p>
            <a:pPr lvl="1"/>
            <a:r>
              <a:rPr lang="en-US" altLang="zh-TW" dirty="0"/>
              <a:t>Review what you have learned in high school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534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</a:t>
            </a:r>
            <a:r>
              <a:rPr lang="en-US" altLang="zh-TW" dirty="0"/>
              <a:t>- Chapter 1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3</a:t>
            </a:r>
            <a:r>
              <a:rPr lang="en-US" altLang="zh-TW" sz="3200" dirty="0" smtClean="0"/>
              <a:t> Variables: Current, Voltage, Power</a:t>
            </a:r>
          </a:p>
          <a:p>
            <a:r>
              <a:rPr lang="en-US" altLang="zh-TW" sz="3200" dirty="0"/>
              <a:t>2</a:t>
            </a:r>
            <a:r>
              <a:rPr lang="en-US" altLang="zh-TW" sz="3200" dirty="0" smtClean="0"/>
              <a:t> Elements: Resistor, Source</a:t>
            </a:r>
          </a:p>
          <a:p>
            <a:r>
              <a:rPr lang="en-US" altLang="zh-TW" sz="3200" dirty="0" smtClean="0"/>
              <a:t>2 Laws: KVL, KCL</a:t>
            </a:r>
          </a:p>
          <a:p>
            <a:r>
              <a:rPr lang="en-US" altLang="zh-TW" sz="3200" dirty="0" smtClean="0"/>
              <a:t>Examples</a:t>
            </a:r>
            <a:endParaRPr lang="zh-TW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8177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</a:t>
            </a:r>
            <a:r>
              <a:rPr lang="en-US" altLang="zh-TW" dirty="0"/>
              <a:t>- Chapter 1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3 Variables: Current, Voltage, Power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2 Elements: Resistor, Source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2 Laws: KVL, KCL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Examples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28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r>
              <a:rPr lang="en-US" altLang="zh-TW" dirty="0" smtClean="0"/>
              <a:t>Current exists whenever charge flows</a:t>
            </a:r>
          </a:p>
          <a:p>
            <a:r>
              <a:rPr lang="en-US" altLang="zh-TW" dirty="0" smtClean="0"/>
              <a:t>Current: the </a:t>
            </a:r>
            <a:r>
              <a:rPr lang="en-US" altLang="zh-TW" dirty="0"/>
              <a:t>flow rate of charge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( Unit: Ampere (A) )</a:t>
            </a:r>
            <a:endParaRPr lang="zh-TW" alt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3841330" y="2626927"/>
            <a:ext cx="4429750" cy="2984572"/>
            <a:chOff x="4776157" y="2969290"/>
            <a:chExt cx="4429750" cy="2984572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76157" y="3598781"/>
              <a:ext cx="3803589" cy="1938368"/>
            </a:xfrm>
            <a:prstGeom prst="rect">
              <a:avLst/>
            </a:prstGeom>
          </p:spPr>
        </p:pic>
        <p:grpSp>
          <p:nvGrpSpPr>
            <p:cNvPr id="14" name="群組 13"/>
            <p:cNvGrpSpPr/>
            <p:nvPr/>
          </p:nvGrpSpPr>
          <p:grpSpPr>
            <a:xfrm>
              <a:off x="5885645" y="2969290"/>
              <a:ext cx="3320262" cy="2984572"/>
              <a:chOff x="5885645" y="2969290"/>
              <a:chExt cx="3320262" cy="2984572"/>
            </a:xfrm>
          </p:grpSpPr>
          <mc:AlternateContent xmlns:mc="http://schemas.openxmlformats.org/markup-compatibility/2006">
            <mc:Choice xmlns="" xmlns:a14="http://schemas.microsoft.com/office/drawing/2010/main" Requires="a14">
              <p:sp>
                <p:nvSpPr>
                  <p:cNvPr id="10" name="文字方塊 9"/>
                  <p:cNvSpPr txBox="1"/>
                  <p:nvPr/>
                </p:nvSpPr>
                <p:spPr>
                  <a:xfrm>
                    <a:off x="6914676" y="2969290"/>
                    <a:ext cx="2291231" cy="830997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oMath>
                    </a14:m>
                    <a:r>
                      <a:rPr lang="en-US" altLang="zh-TW" sz="2400" dirty="0" smtClean="0"/>
                      <a:t> coulombs of  charge pass</a:t>
                    </a:r>
                    <a:endParaRPr lang="zh-TW" altLang="en-US" sz="2400" dirty="0"/>
                  </a:p>
                </p:txBody>
              </p:sp>
            </mc:Choice>
            <mc:Fallback>
              <p:sp>
                <p:nvSpPr>
                  <p:cNvPr id="10" name="文字方塊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14676" y="2969290"/>
                    <a:ext cx="2291231" cy="83099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4255" t="-5839" r="-2660" b="-1532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矩形 11"/>
              <p:cNvSpPr/>
              <p:nvPr/>
            </p:nvSpPr>
            <p:spPr>
              <a:xfrm>
                <a:off x="5885645" y="3721994"/>
                <a:ext cx="792306" cy="2962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mc:AlternateContent xmlns:mc="http://schemas.openxmlformats.org/markup-compatibility/2006">
            <mc:Choice xmlns="" xmlns:a14="http://schemas.microsoft.com/office/drawing/2010/main" Requires="a14">
              <p:sp>
                <p:nvSpPr>
                  <p:cNvPr id="8" name="文字方塊 7"/>
                  <p:cNvSpPr txBox="1"/>
                  <p:nvPr/>
                </p:nvSpPr>
                <p:spPr>
                  <a:xfrm>
                    <a:off x="5885645" y="5492197"/>
                    <a:ext cx="278183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2400" dirty="0" smtClean="0"/>
                      <a:t>in </a:t>
                    </a:r>
                    <a14:m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oMath>
                    </a14:m>
                    <a:r>
                      <a:rPr lang="en-US" altLang="zh-TW" sz="2400" dirty="0" smtClean="0"/>
                      <a:t> seconds </a:t>
                    </a:r>
                    <a:endParaRPr lang="zh-TW" altLang="en-US" sz="2400" dirty="0"/>
                  </a:p>
                </p:txBody>
              </p:sp>
            </mc:Choice>
            <mc:Fallback>
              <p:sp>
                <p:nvSpPr>
                  <p:cNvPr id="8" name="文字方塊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85645" y="5492197"/>
                    <a:ext cx="2781837" cy="46166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3289" t="-10526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Variable - Current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8926343"/>
              </p:ext>
            </p:extLst>
          </p:nvPr>
        </p:nvGraphicFramePr>
        <p:xfrm>
          <a:off x="1395077" y="3837144"/>
          <a:ext cx="1446212" cy="1177925"/>
        </p:xfrm>
        <a:graphic>
          <a:graphicData uri="http://schemas.openxmlformats.org/presentationml/2006/ole">
            <p:oleObj spid="_x0000_s1093" name="方程式" r:id="rId7" imgW="482400" imgH="393480" progId="Equation.3">
              <p:embed/>
            </p:oleObj>
          </a:graphicData>
        </a:graphic>
      </p:graphicFrame>
      <p:cxnSp>
        <p:nvCxnSpPr>
          <p:cNvPr id="17" name="直線單箭頭接點 16"/>
          <p:cNvCxnSpPr/>
          <p:nvPr/>
        </p:nvCxnSpPr>
        <p:spPr>
          <a:xfrm>
            <a:off x="3070502" y="4426107"/>
            <a:ext cx="7708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255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Variable - Current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899" y="2185453"/>
            <a:ext cx="1034147" cy="344160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63783" y="2539080"/>
            <a:ext cx="1509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/>
              <a:t>Reference </a:t>
            </a:r>
          </a:p>
          <a:p>
            <a:pPr algn="ctr"/>
            <a:r>
              <a:rPr lang="en-US" altLang="zh-TW" sz="2400" dirty="0" smtClean="0"/>
              <a:t>direction</a:t>
            </a:r>
            <a:endParaRPr lang="zh-TW" altLang="en-US" sz="2400" dirty="0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5118262"/>
              </p:ext>
            </p:extLst>
          </p:nvPr>
        </p:nvGraphicFramePr>
        <p:xfrm>
          <a:off x="3852014" y="2379655"/>
          <a:ext cx="1560513" cy="531812"/>
        </p:xfrm>
        <a:graphic>
          <a:graphicData uri="http://schemas.openxmlformats.org/presentationml/2006/ole">
            <p:oleObj spid="_x0000_s2309" name="方程式" r:id="rId4" imgW="520560" imgH="177480" progId="Equation.3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16348207"/>
              </p:ext>
            </p:extLst>
          </p:nvPr>
        </p:nvGraphicFramePr>
        <p:xfrm>
          <a:off x="3817584" y="4731169"/>
          <a:ext cx="1865313" cy="531813"/>
        </p:xfrm>
        <a:graphic>
          <a:graphicData uri="http://schemas.openxmlformats.org/presentationml/2006/ole">
            <p:oleObj spid="_x0000_s2310" name="方程式" r:id="rId5" imgW="622080" imgH="177480" progId="Equation.3">
              <p:embed/>
            </p:oleObj>
          </a:graphicData>
        </a:graphic>
      </p:graphicFrame>
      <p:sp>
        <p:nvSpPr>
          <p:cNvPr id="10" name="向右箭號 9"/>
          <p:cNvSpPr/>
          <p:nvPr/>
        </p:nvSpPr>
        <p:spPr>
          <a:xfrm>
            <a:off x="5641210" y="2491892"/>
            <a:ext cx="476518" cy="414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5697419" y="4815572"/>
            <a:ext cx="476518" cy="414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313722" y="1681340"/>
            <a:ext cx="2247665" cy="2035974"/>
            <a:chOff x="6027609" y="1859357"/>
            <a:chExt cx="2247665" cy="2035974"/>
          </a:xfrm>
        </p:grpSpPr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6027609" y="1859357"/>
              <a:ext cx="362033" cy="2035974"/>
            </a:xfrm>
            <a:prstGeom prst="rect">
              <a:avLst/>
            </a:prstGeom>
          </p:spPr>
        </p:pic>
        <p:cxnSp>
          <p:nvCxnSpPr>
            <p:cNvPr id="22" name="直線單箭頭接點 21"/>
            <p:cNvCxnSpPr/>
            <p:nvPr/>
          </p:nvCxnSpPr>
          <p:spPr>
            <a:xfrm>
              <a:off x="6532701" y="2559134"/>
              <a:ext cx="5259" cy="6364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/>
            <p:cNvSpPr/>
            <p:nvPr/>
          </p:nvSpPr>
          <p:spPr>
            <a:xfrm>
              <a:off x="6279727" y="3370059"/>
              <a:ext cx="19955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dirty="0" smtClean="0"/>
                <a:t>Actual Current</a:t>
              </a:r>
              <a:endParaRPr lang="zh-TW" altLang="en-US" sz="2400" dirty="0"/>
            </a:p>
          </p:txBody>
        </p:sp>
        <p:graphicFrame>
          <p:nvGraphicFramePr>
            <p:cNvPr id="27" name="物件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05361779"/>
                </p:ext>
              </p:extLst>
            </p:nvPr>
          </p:nvGraphicFramePr>
          <p:xfrm>
            <a:off x="6500257" y="2583169"/>
            <a:ext cx="989013" cy="531812"/>
          </p:xfrm>
          <a:graphic>
            <a:graphicData uri="http://schemas.openxmlformats.org/presentationml/2006/ole">
              <p:oleObj spid="_x0000_s2311" name="方程式" r:id="rId7" imgW="330120" imgH="177480" progId="Equation.3">
                <p:embed/>
              </p:oleObj>
            </a:graphicData>
          </a:graphic>
        </p:graphicFrame>
      </p:grpSp>
      <p:grpSp>
        <p:nvGrpSpPr>
          <p:cNvPr id="7" name="群組 6"/>
          <p:cNvGrpSpPr/>
          <p:nvPr/>
        </p:nvGrpSpPr>
        <p:grpSpPr>
          <a:xfrm>
            <a:off x="6326422" y="3993394"/>
            <a:ext cx="2247880" cy="2035974"/>
            <a:chOff x="6024268" y="4175526"/>
            <a:chExt cx="2247880" cy="2035974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6024268" y="4175526"/>
              <a:ext cx="362033" cy="2035974"/>
            </a:xfrm>
            <a:prstGeom prst="rect">
              <a:avLst/>
            </a:prstGeom>
          </p:spPr>
        </p:pic>
        <p:cxnSp>
          <p:nvCxnSpPr>
            <p:cNvPr id="24" name="直線單箭頭接點 23"/>
            <p:cNvCxnSpPr/>
            <p:nvPr/>
          </p:nvCxnSpPr>
          <p:spPr>
            <a:xfrm flipV="1">
              <a:off x="6500257" y="4875303"/>
              <a:ext cx="5259" cy="6364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6276601" y="5646659"/>
              <a:ext cx="19955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dirty="0" smtClean="0"/>
                <a:t>Actual Current</a:t>
              </a:r>
              <a:endParaRPr lang="zh-TW" altLang="en-US" sz="2400" dirty="0"/>
            </a:p>
          </p:txBody>
        </p:sp>
        <p:graphicFrame>
          <p:nvGraphicFramePr>
            <p:cNvPr id="28" name="物件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947759169"/>
                </p:ext>
              </p:extLst>
            </p:nvPr>
          </p:nvGraphicFramePr>
          <p:xfrm>
            <a:off x="6500256" y="4979911"/>
            <a:ext cx="989013" cy="531812"/>
          </p:xfrm>
          <a:graphic>
            <a:graphicData uri="http://schemas.openxmlformats.org/presentationml/2006/ole">
              <p:oleObj spid="_x0000_s2312" name="方程式" r:id="rId8" imgW="330120" imgH="177480" progId="Equation.3">
                <p:embed/>
              </p:oleObj>
            </a:graphicData>
          </a:graphic>
        </p:graphicFrame>
      </p:grpSp>
      <p:sp>
        <p:nvSpPr>
          <p:cNvPr id="18" name="矩形 17"/>
          <p:cNvSpPr/>
          <p:nvPr/>
        </p:nvSpPr>
        <p:spPr>
          <a:xfrm>
            <a:off x="320975" y="6239080"/>
            <a:ext cx="8502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/>
              <a:t>In this course, current direction is  “reference direction” </a:t>
            </a:r>
            <a:endParaRPr lang="zh-TW" altLang="en-US" sz="2800" dirty="0"/>
          </a:p>
        </p:txBody>
      </p:sp>
      <p:sp>
        <p:nvSpPr>
          <p:cNvPr id="21" name="向右箭號 20"/>
          <p:cNvSpPr/>
          <p:nvPr/>
        </p:nvSpPr>
        <p:spPr>
          <a:xfrm rot="19388203">
            <a:off x="2581847" y="3031672"/>
            <a:ext cx="1246250" cy="414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右箭號 22"/>
          <p:cNvSpPr/>
          <p:nvPr/>
        </p:nvSpPr>
        <p:spPr>
          <a:xfrm rot="2211797" flipV="1">
            <a:off x="2508308" y="4430704"/>
            <a:ext cx="1442292" cy="414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9846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Variable </a:t>
            </a:r>
            <a:r>
              <a:rPr lang="en-US" altLang="zh-TW" dirty="0" smtClean="0"/>
              <a:t>- Voltage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When a unit charge moves </a:t>
            </a:r>
            <a:r>
              <a:rPr lang="en-US" altLang="zh-TW" dirty="0"/>
              <a:t>from point A to point </a:t>
            </a:r>
            <a:r>
              <a:rPr lang="en-US" altLang="zh-TW" dirty="0" smtClean="0"/>
              <a:t>B, the energy it lose.</a:t>
            </a:r>
          </a:p>
          <a:p>
            <a:pPr lvl="1"/>
            <a:r>
              <a:rPr lang="en-US" altLang="zh-TW" dirty="0" smtClean="0"/>
              <a:t>Consumed (absorbed) by the elements on the path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Need two points to define voltage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56808180"/>
              </p:ext>
            </p:extLst>
          </p:nvPr>
        </p:nvGraphicFramePr>
        <p:xfrm>
          <a:off x="1607788" y="3542720"/>
          <a:ext cx="1979612" cy="1254125"/>
        </p:xfrm>
        <a:graphic>
          <a:graphicData uri="http://schemas.openxmlformats.org/presentationml/2006/ole">
            <p:oleObj spid="_x0000_s3220" name="方程式" r:id="rId3" imgW="660240" imgH="419040" progId="Equation.3">
              <p:embed/>
            </p:oleObj>
          </a:graphicData>
        </a:graphic>
      </p:graphicFrame>
      <p:grpSp>
        <p:nvGrpSpPr>
          <p:cNvPr id="10" name="群組 9"/>
          <p:cNvGrpSpPr/>
          <p:nvPr/>
        </p:nvGrpSpPr>
        <p:grpSpPr>
          <a:xfrm>
            <a:off x="4132387" y="4001294"/>
            <a:ext cx="2930275" cy="1521471"/>
            <a:chOff x="4190970" y="3204291"/>
            <a:chExt cx="2930275" cy="1521471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 flipH="1">
              <a:off x="5812844" y="2733091"/>
              <a:ext cx="362033" cy="2035974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4872217" y="3204292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669305" y="3204291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  <p:sp>
          <p:nvSpPr>
            <p:cNvPr id="8" name="橢圓 7"/>
            <p:cNvSpPr/>
            <p:nvPr/>
          </p:nvSpPr>
          <p:spPr>
            <a:xfrm>
              <a:off x="4926890" y="3932095"/>
              <a:ext cx="342593" cy="360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/>
                <a:t>+</a:t>
              </a:r>
              <a:endParaRPr lang="zh-TW" altLang="en-US" b="1" dirty="0"/>
            </a:p>
          </p:txBody>
        </p:sp>
        <p:sp>
          <p:nvSpPr>
            <p:cNvPr id="9" name="弧形箭號 (上彎) 8"/>
            <p:cNvSpPr/>
            <p:nvPr/>
          </p:nvSpPr>
          <p:spPr>
            <a:xfrm rot="20807393">
              <a:off x="5244991" y="4197536"/>
              <a:ext cx="1791348" cy="528226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11" name="物件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636591947"/>
                </p:ext>
              </p:extLst>
            </p:nvPr>
          </p:nvGraphicFramePr>
          <p:xfrm>
            <a:off x="4190970" y="3807695"/>
            <a:ext cx="760412" cy="609600"/>
          </p:xfrm>
          <a:graphic>
            <a:graphicData uri="http://schemas.openxmlformats.org/presentationml/2006/ole">
              <p:oleObj spid="_x0000_s3221" name="方程式" r:id="rId5" imgW="253800" imgH="203040" progId="Equation.3">
                <p:embed/>
              </p:oleObj>
            </a:graphicData>
          </a:graphic>
        </p:graphicFrame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5691076" y="3117273"/>
                <a:ext cx="2291231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>
                    <a:ea typeface="Cambria Math" panose="02040503050406030204" pitchFamily="18" charset="0"/>
                  </a:rPr>
                  <a:t>Absor</a:t>
                </a:r>
                <a:r>
                  <a:rPr lang="en-US" altLang="zh-TW" sz="2800" dirty="0">
                    <a:ea typeface="Cambria Math" panose="02040503050406030204" pitchFamily="18" charset="0"/>
                  </a:rPr>
                  <a:t>b</a:t>
                </a:r>
                <a:r>
                  <a:rPr lang="en-US" altLang="zh-TW" sz="2800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076" y="3117273"/>
                <a:ext cx="2291231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5600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手繪多邊形 15"/>
          <p:cNvSpPr/>
          <p:nvPr/>
        </p:nvSpPr>
        <p:spPr>
          <a:xfrm>
            <a:off x="5424463" y="3424294"/>
            <a:ext cx="454027" cy="927278"/>
          </a:xfrm>
          <a:custGeom>
            <a:avLst/>
            <a:gdLst>
              <a:gd name="connsiteX0" fmla="*/ 454027 w 454027"/>
              <a:gd name="connsiteY0" fmla="*/ 927278 h 927278"/>
              <a:gd name="connsiteX1" fmla="*/ 3267 w 454027"/>
              <a:gd name="connsiteY1" fmla="*/ 463639 h 927278"/>
              <a:gd name="connsiteX2" fmla="*/ 286602 w 454027"/>
              <a:gd name="connsiteY2" fmla="*/ 0 h 92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4027" h="927278">
                <a:moveTo>
                  <a:pt x="454027" y="927278"/>
                </a:moveTo>
                <a:cubicBezTo>
                  <a:pt x="242599" y="772731"/>
                  <a:pt x="31171" y="618185"/>
                  <a:pt x="3267" y="463639"/>
                </a:cubicBezTo>
                <a:cubicBezTo>
                  <a:pt x="-24637" y="309093"/>
                  <a:pt x="130982" y="154546"/>
                  <a:pt x="286602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793372" y="4859066"/>
            <a:ext cx="3018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TW" sz="2400" dirty="0"/>
              <a:t>( Unit: </a:t>
            </a:r>
            <a:r>
              <a:rPr lang="en-US" altLang="zh-TW" sz="2400" dirty="0" smtClean="0"/>
              <a:t>Voltage (V) 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2373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Potential: Voltage from one point to a reference point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Variable - </a:t>
            </a:r>
            <a:r>
              <a:rPr lang="en-US" altLang="zh-TW" dirty="0"/>
              <a:t>Voltage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605233" y="3068320"/>
            <a:ext cx="274319" cy="154269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0990" y="4572381"/>
            <a:ext cx="285750" cy="138112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290452" y="2941660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A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283251" y="4276013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290452" y="5635957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C</a:t>
            </a:r>
            <a:endParaRPr lang="zh-TW" altLang="en-US" sz="2400" dirty="0"/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48822744"/>
              </p:ext>
            </p:extLst>
          </p:nvPr>
        </p:nvGraphicFramePr>
        <p:xfrm>
          <a:off x="1419769" y="3679750"/>
          <a:ext cx="1148275" cy="360000"/>
        </p:xfrm>
        <a:graphic>
          <a:graphicData uri="http://schemas.openxmlformats.org/presentationml/2006/ole">
            <p:oleObj spid="_x0000_s19698" name="方程式" r:id="rId5" imgW="685800" imgH="215640" progId="Equation.3">
              <p:embed/>
            </p:oleObj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37818519"/>
              </p:ext>
            </p:extLst>
          </p:nvPr>
        </p:nvGraphicFramePr>
        <p:xfrm>
          <a:off x="1437707" y="4984640"/>
          <a:ext cx="1147762" cy="379413"/>
        </p:xfrm>
        <a:graphic>
          <a:graphicData uri="http://schemas.openxmlformats.org/presentationml/2006/ole">
            <p:oleObj spid="_x0000_s19699" name="方程式" r:id="rId6" imgW="685800" imgH="228600" progId="Equation.3">
              <p:embed/>
            </p:oleObj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634174" y="3055524"/>
            <a:ext cx="274319" cy="1542698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931" y="4559585"/>
            <a:ext cx="285750" cy="1381125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6319393" y="2928864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A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312192" y="4263217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319393" y="5623161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C</a:t>
            </a:r>
            <a:endParaRPr lang="zh-TW" altLang="en-US" sz="2400" dirty="0"/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66910716"/>
              </p:ext>
            </p:extLst>
          </p:nvPr>
        </p:nvGraphicFramePr>
        <p:xfrm>
          <a:off x="5448710" y="3666954"/>
          <a:ext cx="1148275" cy="360000"/>
        </p:xfrm>
        <a:graphic>
          <a:graphicData uri="http://schemas.openxmlformats.org/presentationml/2006/ole">
            <p:oleObj spid="_x0000_s19700" name="方程式" r:id="rId7" imgW="685800" imgH="215640" progId="Equation.3">
              <p:embed/>
            </p:oleObj>
          </a:graphicData>
        </a:graphic>
      </p:graphicFrame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7256726"/>
              </p:ext>
            </p:extLst>
          </p:nvPr>
        </p:nvGraphicFramePr>
        <p:xfrm>
          <a:off x="5466648" y="4971844"/>
          <a:ext cx="1147762" cy="379413"/>
        </p:xfrm>
        <a:graphic>
          <a:graphicData uri="http://schemas.openxmlformats.org/presentationml/2006/ole">
            <p:oleObj spid="_x0000_s19701" name="方程式" r:id="rId8" imgW="685800" imgH="228600" progId="Equation.3">
              <p:embed/>
            </p:oleObj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1063556"/>
              </p:ext>
            </p:extLst>
          </p:nvPr>
        </p:nvGraphicFramePr>
        <p:xfrm>
          <a:off x="2847027" y="4362924"/>
          <a:ext cx="552450" cy="295275"/>
        </p:xfrm>
        <a:graphic>
          <a:graphicData uri="http://schemas.openxmlformats.org/presentationml/2006/ole">
            <p:oleObj spid="_x0000_s19702" name="方程式" r:id="rId9" imgW="330120" imgH="177480" progId="Equation.3">
              <p:embed/>
            </p:oleObj>
          </a:graphicData>
        </a:graphic>
      </p:graphicFrame>
      <p:graphicFrame>
        <p:nvGraphicFramePr>
          <p:cNvPr id="23" name="物件 2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00139244"/>
              </p:ext>
            </p:extLst>
          </p:nvPr>
        </p:nvGraphicFramePr>
        <p:xfrm>
          <a:off x="2797815" y="3021487"/>
          <a:ext cx="574675" cy="295275"/>
        </p:xfrm>
        <a:graphic>
          <a:graphicData uri="http://schemas.openxmlformats.org/presentationml/2006/ole">
            <p:oleObj spid="_x0000_s19703" name="方程式" r:id="rId10" imgW="342720" imgH="177480" progId="Equation.3">
              <p:embed/>
            </p:oleObj>
          </a:graphicData>
        </a:graphic>
      </p:graphicFrame>
      <p:graphicFrame>
        <p:nvGraphicFramePr>
          <p:cNvPr id="25" name="物件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61260608"/>
              </p:ext>
            </p:extLst>
          </p:nvPr>
        </p:nvGraphicFramePr>
        <p:xfrm>
          <a:off x="6817365" y="3015137"/>
          <a:ext cx="552450" cy="295275"/>
        </p:xfrm>
        <a:graphic>
          <a:graphicData uri="http://schemas.openxmlformats.org/presentationml/2006/ole">
            <p:oleObj spid="_x0000_s19704" name="方程式" r:id="rId11" imgW="330120" imgH="177480" progId="Equation.3">
              <p:embed/>
            </p:oleObj>
          </a:graphicData>
        </a:graphic>
      </p:graphicFrame>
      <p:graphicFrame>
        <p:nvGraphicFramePr>
          <p:cNvPr id="26" name="物件 2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61317984"/>
              </p:ext>
            </p:extLst>
          </p:nvPr>
        </p:nvGraphicFramePr>
        <p:xfrm>
          <a:off x="6790377" y="5699599"/>
          <a:ext cx="658813" cy="295275"/>
        </p:xfrm>
        <a:graphic>
          <a:graphicData uri="http://schemas.openxmlformats.org/presentationml/2006/ole">
            <p:oleObj spid="_x0000_s19705" name="方程式" r:id="rId12" imgW="393480" imgH="177480" progId="Equation.3">
              <p:embed/>
            </p:oleObj>
          </a:graphicData>
        </a:graphic>
      </p:graphicFrame>
      <p:pic>
        <p:nvPicPr>
          <p:cNvPr id="27" name="圖片 2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2822430" y="5666637"/>
            <a:ext cx="361905" cy="400000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6825785" y="4332343"/>
            <a:ext cx="361905" cy="4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73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Variable </a:t>
            </a:r>
            <a:r>
              <a:rPr lang="en-US" altLang="zh-TW" dirty="0" smtClean="0"/>
              <a:t>- Voltage</a:t>
            </a:r>
            <a:endParaRPr lang="zh-TW" altLang="en-US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44675502"/>
              </p:ext>
            </p:extLst>
          </p:nvPr>
        </p:nvGraphicFramePr>
        <p:xfrm>
          <a:off x="3022539" y="2385007"/>
          <a:ext cx="1674812" cy="531812"/>
        </p:xfrm>
        <a:graphic>
          <a:graphicData uri="http://schemas.openxmlformats.org/presentationml/2006/ole">
            <p:oleObj spid="_x0000_s4354" name="方程式" r:id="rId3" imgW="558720" imgH="17748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44654141"/>
              </p:ext>
            </p:extLst>
          </p:nvPr>
        </p:nvGraphicFramePr>
        <p:xfrm>
          <a:off x="2907937" y="4660581"/>
          <a:ext cx="1941512" cy="531813"/>
        </p:xfrm>
        <a:graphic>
          <a:graphicData uri="http://schemas.openxmlformats.org/presentationml/2006/ole">
            <p:oleObj spid="_x0000_s4355" name="方程式" r:id="rId4" imgW="647640" imgH="177480" progId="Equation.3">
              <p:embed/>
            </p:oleObj>
          </a:graphicData>
        </a:graphic>
      </p:graphicFrame>
      <p:sp>
        <p:nvSpPr>
          <p:cNvPr id="8" name="向右箭號 7"/>
          <p:cNvSpPr/>
          <p:nvPr/>
        </p:nvSpPr>
        <p:spPr>
          <a:xfrm>
            <a:off x="4979814" y="2444599"/>
            <a:ext cx="476518" cy="414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4984220" y="4719053"/>
            <a:ext cx="476518" cy="414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927601" y="1634047"/>
            <a:ext cx="362033" cy="2035974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924260" y="3950216"/>
            <a:ext cx="362033" cy="2035974"/>
          </a:xfrm>
          <a:prstGeom prst="rect">
            <a:avLst/>
          </a:prstGeom>
        </p:spPr>
      </p:pic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3062299"/>
              </p:ext>
            </p:extLst>
          </p:nvPr>
        </p:nvGraphicFramePr>
        <p:xfrm>
          <a:off x="6326187" y="2305049"/>
          <a:ext cx="1981200" cy="631825"/>
        </p:xfrm>
        <a:graphic>
          <a:graphicData uri="http://schemas.openxmlformats.org/presentationml/2006/ole">
            <p:oleObj spid="_x0000_s4356" name="方程式" r:id="rId6" imgW="660240" imgH="215640" progId="Equation.3">
              <p:embed/>
            </p:oleObj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482502" y="2280833"/>
            <a:ext cx="2441284" cy="2973229"/>
            <a:chOff x="469342" y="2884932"/>
            <a:chExt cx="2441284" cy="2973229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825694" y="3043684"/>
              <a:ext cx="1084932" cy="2801392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469342" y="3845589"/>
              <a:ext cx="150977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dirty="0" smtClean="0"/>
                <a:t>Reference </a:t>
              </a:r>
            </a:p>
            <a:p>
              <a:pPr algn="ctr"/>
              <a:r>
                <a:rPr lang="en-US" altLang="zh-TW" sz="2400" dirty="0" smtClean="0"/>
                <a:t>direction</a:t>
              </a:r>
              <a:endParaRPr lang="zh-TW" altLang="en-US" sz="2400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2114181" y="2884932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125744" y="5396496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sp>
        <p:nvSpPr>
          <p:cNvPr id="26" name="矩形 25"/>
          <p:cNvSpPr/>
          <p:nvPr/>
        </p:nvSpPr>
        <p:spPr>
          <a:xfrm>
            <a:off x="6179990" y="5568297"/>
            <a:ext cx="2808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/>
              <a:t>Actual High </a:t>
            </a:r>
            <a:r>
              <a:rPr lang="en-US" altLang="zh-TW" sz="2400" dirty="0" smtClean="0"/>
              <a:t>potential</a:t>
            </a:r>
            <a:endParaRPr lang="zh-TW" altLang="en-US" sz="2400" dirty="0"/>
          </a:p>
        </p:txBody>
      </p:sp>
      <p:sp>
        <p:nvSpPr>
          <p:cNvPr id="27" name="矩形 26"/>
          <p:cNvSpPr/>
          <p:nvPr/>
        </p:nvSpPr>
        <p:spPr>
          <a:xfrm>
            <a:off x="457102" y="6124643"/>
            <a:ext cx="8229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/>
              <a:t>In this course, voltage direction is “reference direction” </a:t>
            </a:r>
            <a:endParaRPr lang="zh-TW" altLang="en-US" sz="2800" dirty="0"/>
          </a:p>
        </p:txBody>
      </p:sp>
      <p:sp>
        <p:nvSpPr>
          <p:cNvPr id="30" name="矩形 29"/>
          <p:cNvSpPr/>
          <p:nvPr/>
        </p:nvSpPr>
        <p:spPr>
          <a:xfrm>
            <a:off x="6179991" y="1527616"/>
            <a:ext cx="2808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/>
              <a:t>Actual High potential</a:t>
            </a:r>
            <a:endParaRPr lang="zh-TW" altLang="en-US" sz="2400" dirty="0"/>
          </a:p>
        </p:txBody>
      </p:sp>
      <p:sp>
        <p:nvSpPr>
          <p:cNvPr id="31" name="矩形 30"/>
          <p:cNvSpPr/>
          <p:nvPr/>
        </p:nvSpPr>
        <p:spPr>
          <a:xfrm>
            <a:off x="6179991" y="3223608"/>
            <a:ext cx="2750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/>
              <a:t>Actual Low </a:t>
            </a:r>
            <a:r>
              <a:rPr lang="en-US" altLang="zh-TW" sz="2400" dirty="0" smtClean="0"/>
              <a:t>potential</a:t>
            </a:r>
            <a:endParaRPr lang="zh-TW" altLang="en-US" sz="2400" dirty="0"/>
          </a:p>
        </p:txBody>
      </p:sp>
      <p:sp>
        <p:nvSpPr>
          <p:cNvPr id="32" name="矩形 31"/>
          <p:cNvSpPr/>
          <p:nvPr/>
        </p:nvSpPr>
        <p:spPr>
          <a:xfrm>
            <a:off x="6179991" y="3840281"/>
            <a:ext cx="2750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/>
              <a:t>Actual Low </a:t>
            </a:r>
            <a:r>
              <a:rPr lang="en-US" altLang="zh-TW" sz="2400" dirty="0" smtClean="0"/>
              <a:t>potential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667353" y="1500018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A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667353" y="3317084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674525" y="3852844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A</a:t>
            </a:r>
            <a:endParaRPr lang="zh-TW" altLang="en-US" sz="24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664664" y="5568297"/>
            <a:ext cx="45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28" name="矩形 27"/>
          <p:cNvSpPr/>
          <p:nvPr/>
        </p:nvSpPr>
        <p:spPr>
          <a:xfrm>
            <a:off x="239803" y="2290147"/>
            <a:ext cx="1945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/>
              <a:t>High potential</a:t>
            </a:r>
            <a:endParaRPr lang="zh-TW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291968" y="4778700"/>
            <a:ext cx="1890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/>
              <a:t>Low potential</a:t>
            </a:r>
            <a:endParaRPr lang="zh-TW" altLang="en-US" sz="2400" dirty="0"/>
          </a:p>
        </p:txBody>
      </p:sp>
      <p:graphicFrame>
        <p:nvGraphicFramePr>
          <p:cNvPr id="4358" name="Object 262"/>
          <p:cNvGraphicFramePr>
            <a:graphicFrameLocks noChangeAspect="1"/>
          </p:cNvGraphicFramePr>
          <p:nvPr/>
        </p:nvGraphicFramePr>
        <p:xfrm>
          <a:off x="6337300" y="4635500"/>
          <a:ext cx="2019300" cy="631825"/>
        </p:xfrm>
        <a:graphic>
          <a:graphicData uri="http://schemas.openxmlformats.org/presentationml/2006/ole">
            <p:oleObj spid="_x0000_s4358" name="方程式" r:id="rId8" imgW="672840" imgH="215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447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Course Information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Time</a:t>
            </a:r>
            <a:r>
              <a:rPr lang="en-US" altLang="zh-TW" dirty="0"/>
              <a:t>: 09:10 - 10:00 Wednesday and 10:20 - </a:t>
            </a:r>
            <a:r>
              <a:rPr lang="en-US" altLang="zh-TW" dirty="0" smtClean="0"/>
              <a:t>12:10 Friday</a:t>
            </a:r>
          </a:p>
          <a:p>
            <a:r>
              <a:rPr lang="en-US" altLang="zh-TW" dirty="0"/>
              <a:t>Place: EE BL </a:t>
            </a:r>
            <a:r>
              <a:rPr lang="en-US" altLang="zh-TW" dirty="0" smtClean="0"/>
              <a:t>R112</a:t>
            </a:r>
          </a:p>
          <a:p>
            <a:r>
              <a:rPr lang="en-US" altLang="zh-TW" dirty="0" smtClean="0"/>
              <a:t>Text </a:t>
            </a:r>
            <a:r>
              <a:rPr lang="en-US" altLang="zh-TW" dirty="0"/>
              <a:t>Book: A. Bruce Carlson, </a:t>
            </a:r>
            <a:r>
              <a:rPr lang="en-US" altLang="zh-TW" dirty="0" smtClean="0"/>
              <a:t>”Circuits</a:t>
            </a:r>
            <a:r>
              <a:rPr lang="en-US" altLang="zh-TW" dirty="0"/>
              <a:t>: Engineering concepts and analysis of linear electric </a:t>
            </a:r>
            <a:r>
              <a:rPr lang="en-US" altLang="zh-TW" dirty="0" smtClean="0"/>
              <a:t>circuits”, 2005</a:t>
            </a:r>
          </a:p>
          <a:p>
            <a:r>
              <a:rPr lang="en-US" altLang="zh-TW" dirty="0"/>
              <a:t>Grade: 3 out of 4 quizzes [</a:t>
            </a:r>
            <a:r>
              <a:rPr lang="en-US" altLang="zh-TW" dirty="0" smtClean="0"/>
              <a:t>60%], </a:t>
            </a:r>
            <a:r>
              <a:rPr lang="en-US" altLang="zh-TW" dirty="0"/>
              <a:t>Final [</a:t>
            </a:r>
            <a:r>
              <a:rPr lang="en-US" altLang="zh-TW" dirty="0" smtClean="0"/>
              <a:t>40%], </a:t>
            </a:r>
            <a:r>
              <a:rPr lang="en-US" altLang="zh-TW" dirty="0"/>
              <a:t>No </a:t>
            </a:r>
            <a:r>
              <a:rPr lang="en-US" altLang="zh-TW" dirty="0" smtClean="0"/>
              <a:t>homework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1703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Variable </a:t>
            </a:r>
            <a:r>
              <a:rPr lang="en-US" altLang="zh-TW" dirty="0" smtClean="0"/>
              <a:t>- Power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 smtClean="0"/>
              <a:t>Consumed</a:t>
            </a:r>
            <a:r>
              <a:rPr lang="en-US" altLang="zh-TW" dirty="0" smtClean="0"/>
              <a:t> Power: The rate of losing energy for charge or the rate of consuming by elements</a:t>
            </a:r>
          </a:p>
        </p:txBody>
      </p:sp>
      <p:grpSp>
        <p:nvGrpSpPr>
          <p:cNvPr id="8" name="群組 7"/>
          <p:cNvGrpSpPr/>
          <p:nvPr/>
        </p:nvGrpSpPr>
        <p:grpSpPr>
          <a:xfrm>
            <a:off x="1059840" y="4001294"/>
            <a:ext cx="2249028" cy="727803"/>
            <a:chOff x="3339718" y="3808468"/>
            <a:chExt cx="2249028" cy="727803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70419443"/>
              </p:ext>
            </p:extLst>
          </p:nvPr>
        </p:nvGraphicFramePr>
        <p:xfrm>
          <a:off x="1260387" y="2889761"/>
          <a:ext cx="1560512" cy="1254125"/>
        </p:xfrm>
        <a:graphic>
          <a:graphicData uri="http://schemas.openxmlformats.org/presentationml/2006/ole">
            <p:oleObj spid="_x0000_s17550" name="方程式" r:id="rId4" imgW="520560" imgH="419040" progId="Equation.3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19049229"/>
              </p:ext>
            </p:extLst>
          </p:nvPr>
        </p:nvGraphicFramePr>
        <p:xfrm>
          <a:off x="1410716" y="5175453"/>
          <a:ext cx="1446212" cy="1177925"/>
        </p:xfrm>
        <a:graphic>
          <a:graphicData uri="http://schemas.openxmlformats.org/presentationml/2006/ole">
            <p:oleObj spid="_x0000_s17551" name="方程式" r:id="rId5" imgW="482400" imgH="393480" progId="Equation.3">
              <p:embed/>
            </p:oleObj>
          </a:graphicData>
        </a:graphic>
      </p:graphicFrame>
      <p:cxnSp>
        <p:nvCxnSpPr>
          <p:cNvPr id="12" name="直線單箭頭接點 11"/>
          <p:cNvCxnSpPr/>
          <p:nvPr/>
        </p:nvCxnSpPr>
        <p:spPr>
          <a:xfrm>
            <a:off x="1511780" y="4862531"/>
            <a:ext cx="1345148" cy="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561345" y="4014012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492518" y="4004006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69431448"/>
              </p:ext>
            </p:extLst>
          </p:nvPr>
        </p:nvGraphicFramePr>
        <p:xfrm>
          <a:off x="4448007" y="3973669"/>
          <a:ext cx="3038475" cy="1127125"/>
        </p:xfrm>
        <a:graphic>
          <a:graphicData uri="http://schemas.openxmlformats.org/presentationml/2006/ole">
            <p:oleObj spid="_x0000_s17552" name="方程式" r:id="rId6" imgW="1130040" imgH="419040" progId="Equation.3">
              <p:embed/>
            </p:oleObj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6428337"/>
              </p:ext>
            </p:extLst>
          </p:nvPr>
        </p:nvGraphicFramePr>
        <p:xfrm>
          <a:off x="4407642" y="2795711"/>
          <a:ext cx="1398587" cy="1058863"/>
        </p:xfrm>
        <a:graphic>
          <a:graphicData uri="http://schemas.openxmlformats.org/presentationml/2006/ole">
            <p:oleObj spid="_x0000_s17553" name="方程式" r:id="rId7" imgW="520560" imgH="393480" progId="Equation.3">
              <p:embed/>
            </p:oleObj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907127" y="5186088"/>
            <a:ext cx="4801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For using the formulation, reference current should flow from “+” to “-”</a:t>
            </a:r>
          </a:p>
          <a:p>
            <a:r>
              <a:rPr lang="en-US" altLang="zh-TW" sz="2400" dirty="0" smtClean="0"/>
              <a:t>(Passive polarity convention)</a:t>
            </a:r>
            <a:endParaRPr lang="zh-TW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92416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Variable - Power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5401650" y="2358905"/>
            <a:ext cx="2249028" cy="727803"/>
            <a:chOff x="3339718" y="3808468"/>
            <a:chExt cx="2249028" cy="727803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7" name="文字方塊 6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cxnSp>
        <p:nvCxnSpPr>
          <p:cNvPr id="9" name="直線單箭頭接點 8"/>
          <p:cNvCxnSpPr/>
          <p:nvPr/>
        </p:nvCxnSpPr>
        <p:spPr>
          <a:xfrm>
            <a:off x="5853590" y="3220142"/>
            <a:ext cx="1345148" cy="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5891558" y="2338135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822731" y="2328129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18683920"/>
              </p:ext>
            </p:extLst>
          </p:nvPr>
        </p:nvGraphicFramePr>
        <p:xfrm>
          <a:off x="6072634" y="3271465"/>
          <a:ext cx="750097" cy="360000"/>
        </p:xfrm>
        <a:graphic>
          <a:graphicData uri="http://schemas.openxmlformats.org/presentationml/2006/ole">
            <p:oleObj spid="_x0000_s18523" name="方程式" r:id="rId5" imgW="342720" imgH="164880" progId="Equation.3">
              <p:embed/>
            </p:oleObj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33304281"/>
              </p:ext>
            </p:extLst>
          </p:nvPr>
        </p:nvGraphicFramePr>
        <p:xfrm>
          <a:off x="6280837" y="2231890"/>
          <a:ext cx="500063" cy="385763"/>
        </p:xfrm>
        <a:graphic>
          <a:graphicData uri="http://schemas.openxmlformats.org/presentationml/2006/ole">
            <p:oleObj spid="_x0000_s18524" name="方程式" r:id="rId6" imgW="228600" imgH="177480" progId="Equation.3">
              <p:embed/>
            </p:oleObj>
          </a:graphicData>
        </a:graphic>
      </p:graphicFrame>
      <p:sp>
        <p:nvSpPr>
          <p:cNvPr id="23" name="矩形 22"/>
          <p:cNvSpPr/>
          <p:nvPr/>
        </p:nvSpPr>
        <p:spPr>
          <a:xfrm>
            <a:off x="5012596" y="4857692"/>
            <a:ext cx="3307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Supplied power = 8W</a:t>
            </a:r>
            <a:endParaRPr lang="zh-TW" altLang="en-US" sz="2800" dirty="0"/>
          </a:p>
        </p:txBody>
      </p:sp>
      <p:sp>
        <p:nvSpPr>
          <p:cNvPr id="24" name="矩形 23"/>
          <p:cNvSpPr/>
          <p:nvPr/>
        </p:nvSpPr>
        <p:spPr>
          <a:xfrm>
            <a:off x="4817415" y="4318844"/>
            <a:ext cx="3697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Consumed </a:t>
            </a:r>
            <a:r>
              <a:rPr lang="en-US" altLang="zh-TW" sz="2800" dirty="0" smtClean="0"/>
              <a:t>Power = -8W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877625" y="5787176"/>
            <a:ext cx="7460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TW" sz="2800" dirty="0"/>
              <a:t>Negative consumed power = supplied power</a:t>
            </a:r>
          </a:p>
        </p:txBody>
      </p:sp>
      <p:sp>
        <p:nvSpPr>
          <p:cNvPr id="10" name="矩形 9"/>
          <p:cNvSpPr/>
          <p:nvPr/>
        </p:nvSpPr>
        <p:spPr>
          <a:xfrm>
            <a:off x="1125374" y="4380639"/>
            <a:ext cx="3019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Consumed </a:t>
            </a:r>
            <a:r>
              <a:rPr lang="en-US" altLang="zh-TW" sz="2800" dirty="0" smtClean="0"/>
              <a:t>Power p can be </a:t>
            </a:r>
            <a:r>
              <a:rPr lang="en-US" altLang="zh-TW" sz="2800" dirty="0"/>
              <a:t>negative</a:t>
            </a:r>
            <a:endParaRPr lang="zh-TW" altLang="en-US" sz="2800" dirty="0"/>
          </a:p>
        </p:txBody>
      </p:sp>
      <p:sp>
        <p:nvSpPr>
          <p:cNvPr id="18" name="矩形 17"/>
          <p:cNvSpPr/>
          <p:nvPr/>
        </p:nvSpPr>
        <p:spPr>
          <a:xfrm>
            <a:off x="819172" y="2401596"/>
            <a:ext cx="3423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v or </a:t>
            </a:r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 can be negative</a:t>
            </a:r>
            <a:endParaRPr lang="zh-TW" altLang="en-US" sz="2800" dirty="0"/>
          </a:p>
        </p:txBody>
      </p:sp>
      <p:sp>
        <p:nvSpPr>
          <p:cNvPr id="11" name="向下箭號 10"/>
          <p:cNvSpPr/>
          <p:nvPr/>
        </p:nvSpPr>
        <p:spPr>
          <a:xfrm>
            <a:off x="2030194" y="3014663"/>
            <a:ext cx="709683" cy="1323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8526" name="Object 94"/>
          <p:cNvGraphicFramePr>
            <a:graphicFrameLocks noChangeAspect="1"/>
          </p:cNvGraphicFramePr>
          <p:nvPr/>
        </p:nvGraphicFramePr>
        <p:xfrm>
          <a:off x="2638425" y="3300412"/>
          <a:ext cx="1295400" cy="508000"/>
        </p:xfrm>
        <a:graphic>
          <a:graphicData uri="http://schemas.openxmlformats.org/presentationml/2006/ole">
            <p:oleObj spid="_x0000_s18526" name="方程式" r:id="rId7" imgW="482400" imgH="1904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56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4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</a:t>
            </a:r>
            <a:r>
              <a:rPr lang="en-US" altLang="zh-TW" dirty="0"/>
              <a:t>- Chapter 1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3 Variables: Current, Voltage, Power</a:t>
            </a:r>
          </a:p>
          <a:p>
            <a:r>
              <a:rPr lang="en-US" altLang="zh-TW" sz="3200" dirty="0"/>
              <a:t>2 Elements: Resistor, Source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2 Laws: KVL, KCL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Examples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52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Element - Resistor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8426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800" dirty="0">
                <a:solidFill>
                  <a:srgbClr val="006600"/>
                </a:solidFill>
              </a:rPr>
              <a:t>Ohm’s </a:t>
            </a:r>
            <a:r>
              <a:rPr lang="en-US" altLang="zh-TW" sz="2800" dirty="0" smtClean="0">
                <a:solidFill>
                  <a:srgbClr val="006600"/>
                </a:solidFill>
              </a:rPr>
              <a:t>Law: </a:t>
            </a:r>
            <a:r>
              <a:rPr lang="en-US" altLang="zh-TW" sz="2800" dirty="0"/>
              <a:t>The voltage and current are directly proportional to each other</a:t>
            </a:r>
            <a:r>
              <a:rPr lang="en-US" altLang="zh-TW" sz="2800" dirty="0" smtClean="0"/>
              <a:t>.</a:t>
            </a:r>
          </a:p>
          <a:p>
            <a:pPr marL="228600" lvl="1">
              <a:spcBef>
                <a:spcPts val="1000"/>
              </a:spcBef>
            </a:pPr>
            <a:endParaRPr lang="en-US" altLang="zh-TW" dirty="0" smtClean="0"/>
          </a:p>
          <a:p>
            <a:pPr marL="228600" lvl="1">
              <a:spcBef>
                <a:spcPts val="1000"/>
              </a:spcBef>
            </a:pPr>
            <a:endParaRPr lang="en-US" altLang="zh-TW" dirty="0"/>
          </a:p>
          <a:p>
            <a:pPr marL="228600" lvl="1">
              <a:spcBef>
                <a:spcPts val="1000"/>
              </a:spcBef>
            </a:pPr>
            <a:endParaRPr lang="en-US" altLang="zh-TW" dirty="0" smtClean="0"/>
          </a:p>
          <a:p>
            <a:pPr marL="228600" lvl="1">
              <a:spcBef>
                <a:spcPts val="1000"/>
              </a:spcBef>
            </a:pPr>
            <a:endParaRPr lang="en-US" altLang="zh-TW" dirty="0"/>
          </a:p>
          <a:p>
            <a:pPr marL="228600" lvl="1">
              <a:spcBef>
                <a:spcPts val="1000"/>
              </a:spcBef>
            </a:pPr>
            <a:endParaRPr lang="en-US" altLang="zh-TW" dirty="0" smtClean="0"/>
          </a:p>
          <a:p>
            <a:pPr marL="228600" lvl="1">
              <a:spcBef>
                <a:spcPts val="1000"/>
              </a:spcBef>
            </a:pPr>
            <a:endParaRPr lang="en-US" altLang="zh-TW" dirty="0"/>
          </a:p>
          <a:p>
            <a:r>
              <a:rPr lang="en-US" altLang="zh-TW" dirty="0">
                <a:solidFill>
                  <a:srgbClr val="FF0000"/>
                </a:solidFill>
              </a:rPr>
              <a:t>When using Ohm’s Law, reference current should flow from “+” to “-”</a:t>
            </a:r>
          </a:p>
          <a:p>
            <a:pPr marL="228600" lvl="1">
              <a:spcBef>
                <a:spcPts val="1000"/>
              </a:spcBef>
            </a:pPr>
            <a:endParaRPr lang="en-US" altLang="zh-TW" dirty="0"/>
          </a:p>
          <a:p>
            <a:pPr marL="228600" lvl="1">
              <a:spcBef>
                <a:spcPts val="1000"/>
              </a:spcBef>
            </a:pPr>
            <a:endParaRPr lang="en-US" altLang="zh-TW" dirty="0" smtClean="0"/>
          </a:p>
          <a:p>
            <a:pPr marL="228600" lvl="1">
              <a:spcBef>
                <a:spcPts val="1000"/>
              </a:spcBef>
            </a:pPr>
            <a:endParaRPr lang="en-US" altLang="zh-TW" dirty="0"/>
          </a:p>
          <a:p>
            <a:pPr lvl="1"/>
            <a:endParaRPr lang="en-US" altLang="zh-TW" dirty="0">
              <a:solidFill>
                <a:srgbClr val="006600"/>
              </a:solidFill>
            </a:endParaRP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106" y="2650194"/>
            <a:ext cx="1908063" cy="2640622"/>
          </a:xfrm>
          <a:prstGeom prst="rect">
            <a:avLst/>
          </a:prstGeom>
        </p:spPr>
      </p:pic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21417255"/>
              </p:ext>
            </p:extLst>
          </p:nvPr>
        </p:nvGraphicFramePr>
        <p:xfrm>
          <a:off x="5100834" y="3737961"/>
          <a:ext cx="869950" cy="842963"/>
        </p:xfrm>
        <a:graphic>
          <a:graphicData uri="http://schemas.openxmlformats.org/presentationml/2006/ole">
            <p:oleObj spid="_x0000_s7254" name="方程式" r:id="rId4" imgW="40608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090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Element </a:t>
            </a:r>
            <a:r>
              <a:rPr lang="en-US" altLang="zh-TW" dirty="0" smtClean="0"/>
              <a:t>– Sources</a:t>
            </a:r>
            <a:endParaRPr lang="zh-TW" altLang="en-US" dirty="0"/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59724929"/>
              </p:ext>
            </p:extLst>
          </p:nvPr>
        </p:nvGraphicFramePr>
        <p:xfrm>
          <a:off x="2128672" y="3514656"/>
          <a:ext cx="325437" cy="490538"/>
        </p:xfrm>
        <a:graphic>
          <a:graphicData uri="http://schemas.openxmlformats.org/presentationml/2006/ole">
            <p:oleObj spid="_x0000_s16452" name="方程式" r:id="rId3" imgW="152280" imgH="228600" progId="Equation.3">
              <p:embed/>
            </p:oleObj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7822" y="2619925"/>
            <a:ext cx="1497980" cy="22800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2340" y="2619925"/>
            <a:ext cx="1366461" cy="234105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28650" y="3317360"/>
            <a:ext cx="13565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dirty="0"/>
              <a:t>Voltage </a:t>
            </a:r>
            <a:endParaRPr lang="en-US" altLang="zh-TW" sz="2800" dirty="0" smtClean="0"/>
          </a:p>
          <a:p>
            <a:pPr algn="ctr"/>
            <a:r>
              <a:rPr lang="en-US" altLang="zh-TW" sz="2800" dirty="0" smtClean="0"/>
              <a:t>Sources</a:t>
            </a:r>
            <a:endParaRPr lang="zh-TW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4617854" y="3313398"/>
            <a:ext cx="13756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dirty="0" smtClean="0"/>
              <a:t>Current </a:t>
            </a:r>
          </a:p>
          <a:p>
            <a:pPr algn="ctr"/>
            <a:r>
              <a:rPr lang="en-US" altLang="zh-TW" sz="2800" dirty="0" smtClean="0"/>
              <a:t>Sources</a:t>
            </a:r>
            <a:endParaRPr lang="zh-TW" altLang="en-US" sz="2800" dirty="0"/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37416395"/>
              </p:ext>
            </p:extLst>
          </p:nvPr>
        </p:nvGraphicFramePr>
        <p:xfrm>
          <a:off x="6173178" y="3545182"/>
          <a:ext cx="271463" cy="490537"/>
        </p:xfrm>
        <a:graphic>
          <a:graphicData uri="http://schemas.openxmlformats.org/presentationml/2006/ole">
            <p:oleObj spid="_x0000_s16453" name="方程式" r:id="rId6" imgW="126720" imgH="228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883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</a:t>
            </a:r>
            <a:r>
              <a:rPr lang="en-US" altLang="zh-TW" dirty="0"/>
              <a:t>- Chapter 1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3 Variables: Current, Voltage, Power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2 Elements: Resistor, Source</a:t>
            </a:r>
          </a:p>
          <a:p>
            <a:r>
              <a:rPr lang="en-US" altLang="zh-TW" sz="3200" dirty="0"/>
              <a:t>2 Laws: KVL, KCL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Examples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0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Kirchhoff’s Current </a:t>
            </a:r>
            <a:r>
              <a:rPr lang="en-US" altLang="zh-TW" dirty="0" smtClean="0"/>
              <a:t>Law (KCL)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3">
              <a:spcBef>
                <a:spcPts val="1000"/>
              </a:spcBef>
            </a:pPr>
            <a:r>
              <a:rPr lang="en-US" altLang="zh-TW" sz="2400" dirty="0"/>
              <a:t>The sum of the current leaving any node equals the sum of the current entering that node. </a:t>
            </a:r>
          </a:p>
          <a:p>
            <a:endParaRPr lang="zh-TW" altLang="en-US" dirty="0"/>
          </a:p>
        </p:txBody>
      </p:sp>
      <p:pic>
        <p:nvPicPr>
          <p:cNvPr id="4" name="Picture 4" descr="01-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2" y="3595396"/>
            <a:ext cx="27003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00381054"/>
              </p:ext>
            </p:extLst>
          </p:nvPr>
        </p:nvGraphicFramePr>
        <p:xfrm>
          <a:off x="5532438" y="4279900"/>
          <a:ext cx="1352550" cy="517525"/>
        </p:xfrm>
        <a:graphic>
          <a:graphicData uri="http://schemas.openxmlformats.org/presentationml/2006/ole">
            <p:oleObj spid="_x0000_s8292" name="方程式" r:id="rId4" imgW="596880" imgH="228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642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Kirchhoff’s Current Law (KCL)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generalized</a:t>
            </a:r>
            <a:endParaRPr lang="zh-TW" altLang="en-US" dirty="0"/>
          </a:p>
        </p:txBody>
      </p:sp>
      <p:pic>
        <p:nvPicPr>
          <p:cNvPr id="4" name="Picture 4" descr="01-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31171"/>
            <a:ext cx="4246919" cy="267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87463342"/>
              </p:ext>
            </p:extLst>
          </p:nvPr>
        </p:nvGraphicFramePr>
        <p:xfrm>
          <a:off x="1817071" y="5738405"/>
          <a:ext cx="1870075" cy="515938"/>
        </p:xfrm>
        <a:graphic>
          <a:graphicData uri="http://schemas.openxmlformats.org/presentationml/2006/ole">
            <p:oleObj spid="_x0000_s9504" name="方程式" r:id="rId4" imgW="825480" imgH="228600" progId="Equation.3">
              <p:embed/>
            </p:oleObj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4251" y="3123083"/>
            <a:ext cx="1319889" cy="209126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478196" y="2301527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i="0" dirty="0" smtClean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bipolar junction transistor (</a:t>
            </a:r>
            <a:r>
              <a:rPr lang="en-US" altLang="zh-TW" b="0" i="0" dirty="0" smtClean="0">
                <a:solidFill>
                  <a:srgbClr val="DD4B39"/>
                </a:solidFill>
                <a:effectLst/>
                <a:latin typeface="arial" panose="020B0604020202020204" pitchFamily="34" charset="0"/>
              </a:rPr>
              <a:t>BJT)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6568225" y="3361386"/>
            <a:ext cx="1094705" cy="157122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>
            <a:off x="6122430" y="4231577"/>
            <a:ext cx="3639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7431110" y="2947139"/>
            <a:ext cx="4487" cy="347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7422135" y="5033195"/>
            <a:ext cx="4487" cy="347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37695995"/>
              </p:ext>
            </p:extLst>
          </p:nvPr>
        </p:nvGraphicFramePr>
        <p:xfrm>
          <a:off x="6396439" y="5883895"/>
          <a:ext cx="1438275" cy="401638"/>
        </p:xfrm>
        <a:graphic>
          <a:graphicData uri="http://schemas.openxmlformats.org/presentationml/2006/ole">
            <p:oleObj spid="_x0000_s9505" name="方程式" r:id="rId6" imgW="634680" imgH="177480" progId="Equation.3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26798942"/>
              </p:ext>
            </p:extLst>
          </p:nvPr>
        </p:nvGraphicFramePr>
        <p:xfrm>
          <a:off x="5803571" y="4311247"/>
          <a:ext cx="690562" cy="401637"/>
        </p:xfrm>
        <a:graphic>
          <a:graphicData uri="http://schemas.openxmlformats.org/presentationml/2006/ole">
            <p:oleObj spid="_x0000_s9506" name="方程式" r:id="rId7" imgW="304560" imgH="17748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08414104"/>
              </p:ext>
            </p:extLst>
          </p:nvPr>
        </p:nvGraphicFramePr>
        <p:xfrm>
          <a:off x="7534140" y="2859162"/>
          <a:ext cx="862012" cy="401637"/>
        </p:xfrm>
        <a:graphic>
          <a:graphicData uri="http://schemas.openxmlformats.org/presentationml/2006/ole">
            <p:oleObj spid="_x0000_s9507" name="方程式" r:id="rId8" imgW="380880" imgH="177480" progId="Equation.3">
              <p:embed/>
            </p:oleObj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04149501"/>
              </p:ext>
            </p:extLst>
          </p:nvPr>
        </p:nvGraphicFramePr>
        <p:xfrm>
          <a:off x="7482962" y="5022850"/>
          <a:ext cx="1120775" cy="401638"/>
        </p:xfrm>
        <a:graphic>
          <a:graphicData uri="http://schemas.openxmlformats.org/presentationml/2006/ole">
            <p:oleObj spid="_x0000_s9508" name="方程式" r:id="rId9" imgW="495000" imgH="177480" progId="Equation.3">
              <p:embed/>
            </p:oleObj>
          </a:graphicData>
        </a:graphic>
      </p:graphicFrame>
      <p:sp>
        <p:nvSpPr>
          <p:cNvPr id="9" name="橢圓 8"/>
          <p:cNvSpPr/>
          <p:nvPr/>
        </p:nvSpPr>
        <p:spPr>
          <a:xfrm>
            <a:off x="1301620" y="3217257"/>
            <a:ext cx="2828860" cy="12096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6568225" y="3369793"/>
            <a:ext cx="1094705" cy="157122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049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圖片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687" y="2649025"/>
            <a:ext cx="5880638" cy="24512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Kirchhoff’s </a:t>
            </a:r>
            <a:r>
              <a:rPr lang="en-US" altLang="zh-TW" dirty="0" smtClean="0"/>
              <a:t>Voltage </a:t>
            </a:r>
            <a:r>
              <a:rPr lang="en-US" altLang="zh-TW" dirty="0"/>
              <a:t>Law (</a:t>
            </a:r>
            <a:r>
              <a:rPr lang="en-US" altLang="zh-TW" dirty="0" smtClean="0"/>
              <a:t>KVL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3">
              <a:spcBef>
                <a:spcPts val="1000"/>
              </a:spcBef>
            </a:pPr>
            <a:r>
              <a:rPr lang="en-US" altLang="zh-TW" sz="2400" dirty="0"/>
              <a:t>The sum of the voltage drops around any loop equals the sum of the voltage rises.  </a:t>
            </a:r>
          </a:p>
          <a:p>
            <a:endParaRPr lang="zh-TW" altLang="en-US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86096"/>
              </p:ext>
            </p:extLst>
          </p:nvPr>
        </p:nvGraphicFramePr>
        <p:xfrm>
          <a:off x="4124637" y="5339370"/>
          <a:ext cx="1554163" cy="517525"/>
        </p:xfrm>
        <a:graphic>
          <a:graphicData uri="http://schemas.openxmlformats.org/presentationml/2006/ole">
            <p:oleObj spid="_x0000_s10409" name="方程式" r:id="rId5" imgW="685800" imgH="228600" progId="Equation.3">
              <p:embed/>
            </p:oleObj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497495" y="5373521"/>
            <a:ext cx="162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Loop 1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509233" y="5790039"/>
            <a:ext cx="162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Loop 2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2511446" y="6229655"/>
            <a:ext cx="162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Loop 3</a:t>
            </a:r>
            <a:endParaRPr lang="zh-TW" altLang="en-US" sz="2400" dirty="0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6982525"/>
              </p:ext>
            </p:extLst>
          </p:nvPr>
        </p:nvGraphicFramePr>
        <p:xfrm>
          <a:off x="4124635" y="5757991"/>
          <a:ext cx="2159000" cy="517525"/>
        </p:xfrm>
        <a:graphic>
          <a:graphicData uri="http://schemas.openxmlformats.org/presentationml/2006/ole">
            <p:oleObj spid="_x0000_s10410" name="方程式" r:id="rId6" imgW="952200" imgH="228600" progId="Equation.3">
              <p:embed/>
            </p:oleObj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40847174"/>
              </p:ext>
            </p:extLst>
          </p:nvPr>
        </p:nvGraphicFramePr>
        <p:xfrm>
          <a:off x="4141788" y="6176963"/>
          <a:ext cx="2705100" cy="517525"/>
        </p:xfrm>
        <a:graphic>
          <a:graphicData uri="http://schemas.openxmlformats.org/presentationml/2006/ole">
            <p:oleObj spid="_x0000_s10411" name="方程式" r:id="rId7" imgW="1193760" imgH="228600" progId="Equation.3">
              <p:embed/>
            </p:oleObj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97495" y="3536032"/>
            <a:ext cx="997081" cy="1029421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7479" y="3468007"/>
            <a:ext cx="2262199" cy="1165469"/>
          </a:xfrm>
          <a:prstGeom prst="rect">
            <a:avLst/>
          </a:prstGeom>
        </p:spPr>
      </p:pic>
      <p:sp>
        <p:nvSpPr>
          <p:cNvPr id="20" name="文字方塊 19"/>
          <p:cNvSpPr txBox="1"/>
          <p:nvPr/>
        </p:nvSpPr>
        <p:spPr>
          <a:xfrm>
            <a:off x="2236228" y="3846624"/>
            <a:ext cx="1627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rgbClr val="0000FF"/>
                </a:solidFill>
              </a:rPr>
              <a:t>Loop 1</a:t>
            </a:r>
            <a:endParaRPr lang="zh-TW" altLang="en-US" sz="2000" dirty="0">
              <a:solidFill>
                <a:srgbClr val="0000FF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024183" y="3846624"/>
            <a:ext cx="1627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rgbClr val="0000FF"/>
                </a:solidFill>
              </a:rPr>
              <a:t>Loop 2</a:t>
            </a:r>
            <a:endParaRPr lang="zh-TW" altLang="en-US" sz="2000" dirty="0">
              <a:solidFill>
                <a:srgbClr val="0000FF"/>
              </a:solidFill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587500" y="2649025"/>
            <a:ext cx="6321112" cy="2591441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946103" y="3801239"/>
            <a:ext cx="1213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0000FF"/>
                </a:solidFill>
              </a:rPr>
              <a:t>Loop 3</a:t>
            </a:r>
            <a:endParaRPr lang="zh-TW" altLang="en-US" sz="2000" dirty="0">
              <a:solidFill>
                <a:srgbClr val="0000FF"/>
              </a:solidFill>
            </a:endParaRPr>
          </a:p>
        </p:txBody>
      </p:sp>
      <p:cxnSp>
        <p:nvCxnSpPr>
          <p:cNvPr id="8" name="直線接點 7"/>
          <p:cNvCxnSpPr/>
          <p:nvPr/>
        </p:nvCxnSpPr>
        <p:spPr>
          <a:xfrm flipH="1">
            <a:off x="1460500" y="3944746"/>
            <a:ext cx="127000" cy="1846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576500" y="3957446"/>
            <a:ext cx="127000" cy="1846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809196" y="3872204"/>
            <a:ext cx="223413" cy="321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50979491"/>
              </p:ext>
            </p:extLst>
          </p:nvPr>
        </p:nvGraphicFramePr>
        <p:xfrm>
          <a:off x="1765513" y="3760079"/>
          <a:ext cx="325437" cy="490538"/>
        </p:xfrm>
        <a:graphic>
          <a:graphicData uri="http://schemas.openxmlformats.org/presentationml/2006/ole">
            <p:oleObj spid="_x0000_s10412" name="方程式" r:id="rId9" imgW="152280" imgH="228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5257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20" grpId="0"/>
      <p:bldP spid="21" grpId="0"/>
      <p:bldP spid="4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</a:t>
            </a:r>
            <a:r>
              <a:rPr lang="en-US" altLang="zh-TW" dirty="0"/>
              <a:t>- Chapter 1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3 Variables: Current, Voltage, Power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2 Elements: Resistor, Source</a:t>
            </a:r>
          </a:p>
          <a:p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2 Laws: KVL, KCL</a:t>
            </a:r>
          </a:p>
          <a:p>
            <a:r>
              <a:rPr lang="en-US" altLang="zh-TW" sz="3200" dirty="0"/>
              <a:t>Examples</a:t>
            </a:r>
            <a:endParaRPr lang="zh-TW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21762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Scope and dates </a:t>
            </a:r>
            <a:r>
              <a:rPr lang="en-US" altLang="zh-TW" dirty="0"/>
              <a:t>of the Exams (Temporary 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/>
              <a:t>Quiz </a:t>
            </a:r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(10/22)</a:t>
            </a:r>
          </a:p>
          <a:p>
            <a:pPr lvl="1"/>
            <a:r>
              <a:rPr lang="en-US" altLang="zh-TW" dirty="0"/>
              <a:t>Circuit Variables and Laws (1.4, 1.5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Properties of Resistive Circuits (2.3, 2.4, 2.5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Applications of Resistive Circuits (3.2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Systematic Analysis Methods (4.1, 4.2, 4.3) </a:t>
            </a:r>
            <a:endParaRPr lang="en-US" altLang="zh-TW" dirty="0" smtClean="0"/>
          </a:p>
          <a:p>
            <a:r>
              <a:rPr lang="en-US" altLang="zh-TW" dirty="0" smtClean="0"/>
              <a:t>Quiz 2 (11/12)</a:t>
            </a:r>
          </a:p>
          <a:p>
            <a:pPr lvl="1"/>
            <a:r>
              <a:rPr lang="en-US" altLang="zh-TW" dirty="0"/>
              <a:t>Dynamic Circuit (5.3) </a:t>
            </a:r>
            <a:r>
              <a:rPr lang="en-US" altLang="zh-TW" dirty="0" smtClean="0"/>
              <a:t>, </a:t>
            </a:r>
            <a:r>
              <a:rPr lang="fr-FR" altLang="zh-TW" dirty="0" smtClean="0"/>
              <a:t>Transient </a:t>
            </a:r>
            <a:r>
              <a:rPr lang="fr-FR" altLang="zh-TW" dirty="0"/>
              <a:t>response (9.1, 9.3, 9.4</a:t>
            </a:r>
            <a:r>
              <a:rPr lang="fr-FR" altLang="zh-TW" dirty="0" smtClean="0"/>
              <a:t>)</a:t>
            </a:r>
          </a:p>
          <a:p>
            <a:r>
              <a:rPr lang="fr-FR" altLang="zh-TW" dirty="0" smtClean="0"/>
              <a:t>Quiz 3 (12/24)</a:t>
            </a:r>
          </a:p>
          <a:p>
            <a:pPr lvl="1"/>
            <a:r>
              <a:rPr lang="fr-FR" altLang="zh-TW" dirty="0"/>
              <a:t>AC Circuits (6.1, 6.2, 6.3</a:t>
            </a:r>
            <a:r>
              <a:rPr lang="fr-FR" altLang="zh-TW" dirty="0" smtClean="0"/>
              <a:t>), </a:t>
            </a:r>
            <a:r>
              <a:rPr lang="en-US" altLang="zh-TW" dirty="0" smtClean="0"/>
              <a:t>AC </a:t>
            </a:r>
            <a:r>
              <a:rPr lang="en-US" altLang="zh-TW" dirty="0"/>
              <a:t>Power (7.1, 7.2) </a:t>
            </a:r>
            <a:endParaRPr lang="en-US" altLang="zh-TW" dirty="0" smtClean="0"/>
          </a:p>
          <a:p>
            <a:r>
              <a:rPr lang="en-US" altLang="zh-TW" dirty="0" smtClean="0"/>
              <a:t>Quiz 4 (01/07)</a:t>
            </a:r>
          </a:p>
          <a:p>
            <a:pPr lvl="1"/>
            <a:r>
              <a:rPr lang="en-US" altLang="zh-TW" dirty="0"/>
              <a:t>Frequency Response and Filters (11.1, 11.2, 11.4) </a:t>
            </a:r>
            <a:endParaRPr lang="en-US" altLang="zh-TW" dirty="0" smtClean="0"/>
          </a:p>
          <a:p>
            <a:r>
              <a:rPr lang="en-US" altLang="zh-TW" smtClean="0"/>
              <a:t>Final (01/16)</a:t>
            </a:r>
            <a:endParaRPr lang="en-US" altLang="zh-TW" dirty="0" smtClean="0"/>
          </a:p>
          <a:p>
            <a:pPr lvl="1"/>
            <a:r>
              <a:rPr lang="en-US" altLang="zh-TW" dirty="0"/>
              <a:t>All </a:t>
            </a:r>
            <a:r>
              <a:rPr lang="en-US" altLang="zh-TW" dirty="0" smtClean="0"/>
              <a:t>above</a:t>
            </a:r>
          </a:p>
          <a:p>
            <a:pPr lvl="1"/>
            <a:r>
              <a:rPr lang="en-US" altLang="zh-TW" dirty="0"/>
              <a:t>Laplace Transform Analysis (13.1, 13.2, 13.3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Two-Port Networks (14.1, 14.2, 14.3)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28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KVL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KCL – Example 1.9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13" y="1697045"/>
            <a:ext cx="8283436" cy="199555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259843" y="3692600"/>
            <a:ext cx="6624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Find the current and voltage of all elements.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25458" y="4171769"/>
            <a:ext cx="312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Systematic Solution: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513881" y="4579963"/>
            <a:ext cx="8630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Step 1. List all unknown variables and reference directions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1587994" y="5002903"/>
            <a:ext cx="6929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If there are N unknown variables, we need to list N independent equations.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504445" y="5732449"/>
            <a:ext cx="79537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Step 2</a:t>
            </a:r>
            <a:r>
              <a:rPr lang="en-US" altLang="zh-TW" sz="2800" dirty="0" smtClean="0"/>
              <a:t>. </a:t>
            </a:r>
            <a:r>
              <a:rPr lang="en-US" altLang="zh-TW" sz="2800" dirty="0" smtClean="0"/>
              <a:t>Use </a:t>
            </a:r>
            <a:r>
              <a:rPr lang="en-US" altLang="zh-TW" sz="2800" b="1" i="1" dirty="0" smtClean="0"/>
              <a:t>(a) Element Characteristics</a:t>
            </a:r>
            <a:r>
              <a:rPr lang="en-US" altLang="zh-TW" sz="2800" dirty="0" smtClean="0"/>
              <a:t>, </a:t>
            </a:r>
            <a:r>
              <a:rPr lang="en-US" altLang="zh-TW" sz="2800" b="1" i="1" dirty="0" smtClean="0"/>
              <a:t>(b) KCL </a:t>
            </a:r>
            <a:r>
              <a:rPr lang="en-US" altLang="zh-TW" sz="2800" dirty="0" smtClean="0"/>
              <a:t>and </a:t>
            </a:r>
            <a:r>
              <a:rPr lang="en-US" altLang="zh-TW" sz="2800" b="1" i="1" dirty="0" smtClean="0"/>
              <a:t>(c) KVL </a:t>
            </a:r>
            <a:r>
              <a:rPr lang="en-US" altLang="zh-TW" sz="2800" dirty="0" smtClean="0"/>
              <a:t>to list equations for unknown variables</a:t>
            </a:r>
            <a:endParaRPr lang="zh-TW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84087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KVL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KCL – Example 1.9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13" y="1825625"/>
            <a:ext cx="8283436" cy="199555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17900" y="3941630"/>
            <a:ext cx="7376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1. Label unknown </a:t>
            </a:r>
            <a:r>
              <a:rPr lang="en-US" altLang="zh-TW" sz="2400" dirty="0" smtClean="0"/>
              <a:t>variables </a:t>
            </a:r>
            <a:r>
              <a:rPr lang="en-US" altLang="zh-TW" sz="2400" dirty="0" smtClean="0"/>
              <a:t>and reference </a:t>
            </a:r>
            <a:r>
              <a:rPr lang="en-US" altLang="zh-TW" sz="2400" dirty="0" smtClean="0"/>
              <a:t>directions </a:t>
            </a:r>
            <a:endParaRPr lang="zh-TW" altLang="en-US" sz="2400" dirty="0"/>
          </a:p>
        </p:txBody>
      </p:sp>
      <p:cxnSp>
        <p:nvCxnSpPr>
          <p:cNvPr id="9" name="直線接點 8"/>
          <p:cNvCxnSpPr/>
          <p:nvPr/>
        </p:nvCxnSpPr>
        <p:spPr>
          <a:xfrm flipH="1">
            <a:off x="1648496" y="2446986"/>
            <a:ext cx="10431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1648496" y="2446986"/>
            <a:ext cx="0" cy="6772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7"/>
          <p:cNvGraphicFramePr>
            <a:graphicFrameLocks noChangeAspect="1"/>
          </p:cNvGraphicFramePr>
          <p:nvPr>
            <p:extLst/>
          </p:nvPr>
        </p:nvGraphicFramePr>
        <p:xfrm>
          <a:off x="1666865" y="2541912"/>
          <a:ext cx="258763" cy="487362"/>
        </p:xfrm>
        <a:graphic>
          <a:graphicData uri="http://schemas.openxmlformats.org/presentationml/2006/ole">
            <p:oleObj spid="_x0000_s20690" name="方程式" r:id="rId4" imgW="114120" imgH="215640" progId="Equation.3">
              <p:embed/>
            </p:oleObj>
          </a:graphicData>
        </a:graphic>
      </p:graphicFrame>
      <p:cxnSp>
        <p:nvCxnSpPr>
          <p:cNvPr id="15" name="直線單箭頭接點 14"/>
          <p:cNvCxnSpPr/>
          <p:nvPr/>
        </p:nvCxnSpPr>
        <p:spPr>
          <a:xfrm>
            <a:off x="3616996" y="2548586"/>
            <a:ext cx="0" cy="6772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7"/>
          <p:cNvGraphicFramePr>
            <a:graphicFrameLocks noChangeAspect="1"/>
          </p:cNvGraphicFramePr>
          <p:nvPr>
            <p:extLst/>
          </p:nvPr>
        </p:nvGraphicFramePr>
        <p:xfrm>
          <a:off x="3649663" y="2579688"/>
          <a:ext cx="288925" cy="487362"/>
        </p:xfrm>
        <a:graphic>
          <a:graphicData uri="http://schemas.openxmlformats.org/presentationml/2006/ole">
            <p:oleObj spid="_x0000_s20691" name="方程式" r:id="rId5" imgW="126720" imgH="215640" progId="Equation.3">
              <p:embed/>
            </p:oleObj>
          </a:graphicData>
        </a:graphic>
      </p:graphicFrame>
      <p:cxnSp>
        <p:nvCxnSpPr>
          <p:cNvPr id="17" name="直線接點 16"/>
          <p:cNvCxnSpPr/>
          <p:nvPr/>
        </p:nvCxnSpPr>
        <p:spPr>
          <a:xfrm flipH="1">
            <a:off x="5875807" y="2446986"/>
            <a:ext cx="10431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6918996" y="2446986"/>
            <a:ext cx="0" cy="6772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7"/>
          <p:cNvGraphicFramePr>
            <a:graphicFrameLocks noChangeAspect="1"/>
          </p:cNvGraphicFramePr>
          <p:nvPr>
            <p:extLst/>
          </p:nvPr>
        </p:nvGraphicFramePr>
        <p:xfrm>
          <a:off x="6616700" y="2520950"/>
          <a:ext cx="287338" cy="515938"/>
        </p:xfrm>
        <a:graphic>
          <a:graphicData uri="http://schemas.openxmlformats.org/presentationml/2006/ole">
            <p:oleObj spid="_x0000_s20692" name="方程式" r:id="rId6" imgW="126720" imgH="228600" progId="Equation.3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/>
          </p:nvPr>
        </p:nvGraphicFramePr>
        <p:xfrm>
          <a:off x="4004893" y="2177791"/>
          <a:ext cx="315913" cy="314325"/>
        </p:xfrm>
        <a:graphic>
          <a:graphicData uri="http://schemas.openxmlformats.org/presentationml/2006/ole">
            <p:oleObj spid="_x0000_s20693" name="方程式" r:id="rId7" imgW="139680" imgH="139680" progId="Equation.3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/>
          </p:nvPr>
        </p:nvGraphicFramePr>
        <p:xfrm>
          <a:off x="1796246" y="1644975"/>
          <a:ext cx="287337" cy="171450"/>
        </p:xfrm>
        <a:graphic>
          <a:graphicData uri="http://schemas.openxmlformats.org/presentationml/2006/ole">
            <p:oleObj spid="_x0000_s20694" name="方程式" r:id="rId8" imgW="126720" imgH="75960" progId="Equation.3">
              <p:embed/>
            </p:oleObj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/>
          </p:nvPr>
        </p:nvGraphicFramePr>
        <p:xfrm>
          <a:off x="2532471" y="1559599"/>
          <a:ext cx="315913" cy="314325"/>
        </p:xfrm>
        <a:graphic>
          <a:graphicData uri="http://schemas.openxmlformats.org/presentationml/2006/ole">
            <p:oleObj spid="_x0000_s20695" name="方程式" r:id="rId9" imgW="139680" imgH="139680" progId="Equation.3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/>
          </p:nvPr>
        </p:nvGraphicFramePr>
        <p:xfrm>
          <a:off x="4019180" y="3323771"/>
          <a:ext cx="287337" cy="171450"/>
        </p:xfrm>
        <a:graphic>
          <a:graphicData uri="http://schemas.openxmlformats.org/presentationml/2006/ole">
            <p:oleObj spid="_x0000_s20696" name="方程式" r:id="rId10" imgW="126720" imgH="7596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>
            <p:extLst/>
          </p:nvPr>
        </p:nvGraphicFramePr>
        <p:xfrm>
          <a:off x="5748488" y="1553807"/>
          <a:ext cx="315913" cy="314325"/>
        </p:xfrm>
        <a:graphic>
          <a:graphicData uri="http://schemas.openxmlformats.org/presentationml/2006/ole">
            <p:oleObj spid="_x0000_s20697" name="方程式" r:id="rId11" imgW="139680" imgH="139680" progId="Equation.3">
              <p:embed/>
            </p:oleObj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/>
          </p:nvPr>
        </p:nvGraphicFramePr>
        <p:xfrm>
          <a:off x="6382498" y="1644975"/>
          <a:ext cx="287337" cy="171450"/>
        </p:xfrm>
        <a:graphic>
          <a:graphicData uri="http://schemas.openxmlformats.org/presentationml/2006/ole">
            <p:oleObj spid="_x0000_s20698" name="方程式" r:id="rId12" imgW="126720" imgH="75960" progId="Equation.3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>
            <p:extLst/>
          </p:nvPr>
        </p:nvGraphicFramePr>
        <p:xfrm>
          <a:off x="2150071" y="1446024"/>
          <a:ext cx="315912" cy="487362"/>
        </p:xfrm>
        <a:graphic>
          <a:graphicData uri="http://schemas.openxmlformats.org/presentationml/2006/ole">
            <p:oleObj spid="_x0000_s20699" name="方程式" r:id="rId13" imgW="139680" imgH="215640" progId="Equation.3">
              <p:embed/>
            </p:oleObj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>
            <p:extLst/>
          </p:nvPr>
        </p:nvGraphicFramePr>
        <p:xfrm>
          <a:off x="4011150" y="2579688"/>
          <a:ext cx="374650" cy="487363"/>
        </p:xfrm>
        <a:graphic>
          <a:graphicData uri="http://schemas.openxmlformats.org/presentationml/2006/ole">
            <p:oleObj spid="_x0000_s20700" name="方程式" r:id="rId14" imgW="164880" imgH="215640" progId="Equation.3">
              <p:embed/>
            </p:oleObj>
          </a:graphicData>
        </a:graphic>
      </p:graphicFrame>
      <p:graphicFrame>
        <p:nvGraphicFramePr>
          <p:cNvPr id="28" name="Object 7"/>
          <p:cNvGraphicFramePr>
            <a:graphicFrameLocks noChangeAspect="1"/>
          </p:cNvGraphicFramePr>
          <p:nvPr>
            <p:extLst/>
          </p:nvPr>
        </p:nvGraphicFramePr>
        <p:xfrm>
          <a:off x="6051550" y="1412875"/>
          <a:ext cx="346075" cy="515938"/>
        </p:xfrm>
        <a:graphic>
          <a:graphicData uri="http://schemas.openxmlformats.org/presentationml/2006/ole">
            <p:oleObj spid="_x0000_s20701" name="方程式" r:id="rId15" imgW="152280" imgH="228600" progId="Equation.3">
              <p:embed/>
            </p:oleObj>
          </a:graphicData>
        </a:graphic>
      </p:graphicFrame>
      <p:sp>
        <p:nvSpPr>
          <p:cNvPr id="29" name="矩形 28"/>
          <p:cNvSpPr/>
          <p:nvPr/>
        </p:nvSpPr>
        <p:spPr>
          <a:xfrm>
            <a:off x="1740686" y="4765343"/>
            <a:ext cx="639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7 unknown variables, so 7 </a:t>
            </a:r>
            <a:r>
              <a:rPr lang="en-US" altLang="zh-TW" sz="2400" b="1" i="1" dirty="0" smtClean="0"/>
              <a:t>independent</a:t>
            </a:r>
            <a:r>
              <a:rPr lang="en-US" altLang="zh-TW" sz="2400" dirty="0" smtClean="0"/>
              <a:t> equations</a:t>
            </a:r>
            <a:endParaRPr lang="zh-TW" altLang="en-US" sz="2400" dirty="0"/>
          </a:p>
        </p:txBody>
      </p:sp>
      <p:sp>
        <p:nvSpPr>
          <p:cNvPr id="46" name="矩形 45"/>
          <p:cNvSpPr/>
          <p:nvPr/>
        </p:nvSpPr>
        <p:spPr>
          <a:xfrm>
            <a:off x="1740686" y="4351571"/>
            <a:ext cx="2565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unknown variable: </a:t>
            </a:r>
            <a:endParaRPr lang="zh-TW" altLang="en-US" sz="2400" dirty="0"/>
          </a:p>
        </p:txBody>
      </p:sp>
      <p:graphicFrame>
        <p:nvGraphicFramePr>
          <p:cNvPr id="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15016660"/>
              </p:ext>
            </p:extLst>
          </p:nvPr>
        </p:nvGraphicFramePr>
        <p:xfrm>
          <a:off x="4198475" y="4325314"/>
          <a:ext cx="2476500" cy="515938"/>
        </p:xfrm>
        <a:graphic>
          <a:graphicData uri="http://schemas.openxmlformats.org/presentationml/2006/ole">
            <p:oleObj spid="_x0000_s20702" name="方程式" r:id="rId16" imgW="1091880" imgH="228600" progId="Equation.3">
              <p:embed/>
            </p:oleObj>
          </a:graphicData>
        </a:graphic>
      </p:graphicFrame>
      <p:sp>
        <p:nvSpPr>
          <p:cNvPr id="48" name="矩形 47"/>
          <p:cNvSpPr/>
          <p:nvPr/>
        </p:nvSpPr>
        <p:spPr>
          <a:xfrm>
            <a:off x="7730880" y="1225016"/>
            <a:ext cx="1413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Goal: </a:t>
            </a:r>
            <a:r>
              <a:rPr lang="en-US" altLang="zh-TW" dirty="0" smtClean="0"/>
              <a:t>7 </a:t>
            </a:r>
            <a:r>
              <a:rPr lang="en-US" altLang="zh-TW" b="1" i="1" dirty="0" smtClean="0"/>
              <a:t>independent</a:t>
            </a:r>
            <a:r>
              <a:rPr lang="en-US" altLang="zh-TW" dirty="0" smtClean="0"/>
              <a:t> equations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404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  <p:bldP spid="46" grpId="0"/>
      <p:bldP spid="4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KVL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KCL – Example 1.9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13" y="1825625"/>
            <a:ext cx="8283436" cy="1995555"/>
          </a:xfrm>
          <a:prstGeom prst="rect">
            <a:avLst/>
          </a:prstGeom>
        </p:spPr>
      </p:pic>
      <p:cxnSp>
        <p:nvCxnSpPr>
          <p:cNvPr id="9" name="直線接點 8"/>
          <p:cNvCxnSpPr/>
          <p:nvPr/>
        </p:nvCxnSpPr>
        <p:spPr>
          <a:xfrm flipH="1">
            <a:off x="1648496" y="2446986"/>
            <a:ext cx="10431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1648496" y="2446986"/>
            <a:ext cx="0" cy="6772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7"/>
          <p:cNvGraphicFramePr>
            <a:graphicFrameLocks noChangeAspect="1"/>
          </p:cNvGraphicFramePr>
          <p:nvPr>
            <p:extLst/>
          </p:nvPr>
        </p:nvGraphicFramePr>
        <p:xfrm>
          <a:off x="1666865" y="2541912"/>
          <a:ext cx="258763" cy="487362"/>
        </p:xfrm>
        <a:graphic>
          <a:graphicData uri="http://schemas.openxmlformats.org/presentationml/2006/ole">
            <p:oleObj spid="_x0000_s21794" name="方程式" r:id="rId4" imgW="114120" imgH="215640" progId="Equation.3">
              <p:embed/>
            </p:oleObj>
          </a:graphicData>
        </a:graphic>
      </p:graphicFrame>
      <p:cxnSp>
        <p:nvCxnSpPr>
          <p:cNvPr id="15" name="直線單箭頭接點 14"/>
          <p:cNvCxnSpPr/>
          <p:nvPr/>
        </p:nvCxnSpPr>
        <p:spPr>
          <a:xfrm>
            <a:off x="3616996" y="2548586"/>
            <a:ext cx="0" cy="6772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7"/>
          <p:cNvGraphicFramePr>
            <a:graphicFrameLocks noChangeAspect="1"/>
          </p:cNvGraphicFramePr>
          <p:nvPr>
            <p:extLst/>
          </p:nvPr>
        </p:nvGraphicFramePr>
        <p:xfrm>
          <a:off x="3649663" y="2579688"/>
          <a:ext cx="288925" cy="487362"/>
        </p:xfrm>
        <a:graphic>
          <a:graphicData uri="http://schemas.openxmlformats.org/presentationml/2006/ole">
            <p:oleObj spid="_x0000_s21795" name="方程式" r:id="rId5" imgW="126720" imgH="215640" progId="Equation.3">
              <p:embed/>
            </p:oleObj>
          </a:graphicData>
        </a:graphic>
      </p:graphicFrame>
      <p:cxnSp>
        <p:nvCxnSpPr>
          <p:cNvPr id="17" name="直線接點 16"/>
          <p:cNvCxnSpPr/>
          <p:nvPr/>
        </p:nvCxnSpPr>
        <p:spPr>
          <a:xfrm flipH="1">
            <a:off x="5875807" y="2446986"/>
            <a:ext cx="10431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6918996" y="2446986"/>
            <a:ext cx="0" cy="6772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7"/>
          <p:cNvGraphicFramePr>
            <a:graphicFrameLocks noChangeAspect="1"/>
          </p:cNvGraphicFramePr>
          <p:nvPr>
            <p:extLst/>
          </p:nvPr>
        </p:nvGraphicFramePr>
        <p:xfrm>
          <a:off x="6616700" y="2520950"/>
          <a:ext cx="287338" cy="515938"/>
        </p:xfrm>
        <a:graphic>
          <a:graphicData uri="http://schemas.openxmlformats.org/presentationml/2006/ole">
            <p:oleObj spid="_x0000_s21796" name="方程式" r:id="rId6" imgW="126720" imgH="228600" progId="Equation.3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/>
          </p:nvPr>
        </p:nvGraphicFramePr>
        <p:xfrm>
          <a:off x="4004893" y="2177791"/>
          <a:ext cx="315913" cy="314325"/>
        </p:xfrm>
        <a:graphic>
          <a:graphicData uri="http://schemas.openxmlformats.org/presentationml/2006/ole">
            <p:oleObj spid="_x0000_s21797" name="方程式" r:id="rId7" imgW="139680" imgH="139680" progId="Equation.3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/>
          </p:nvPr>
        </p:nvGraphicFramePr>
        <p:xfrm>
          <a:off x="1796246" y="1644975"/>
          <a:ext cx="287337" cy="171450"/>
        </p:xfrm>
        <a:graphic>
          <a:graphicData uri="http://schemas.openxmlformats.org/presentationml/2006/ole">
            <p:oleObj spid="_x0000_s21798" name="方程式" r:id="rId8" imgW="126720" imgH="75960" progId="Equation.3">
              <p:embed/>
            </p:oleObj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/>
          </p:nvPr>
        </p:nvGraphicFramePr>
        <p:xfrm>
          <a:off x="2532471" y="1559599"/>
          <a:ext cx="315913" cy="314325"/>
        </p:xfrm>
        <a:graphic>
          <a:graphicData uri="http://schemas.openxmlformats.org/presentationml/2006/ole">
            <p:oleObj spid="_x0000_s21799" name="方程式" r:id="rId9" imgW="139680" imgH="139680" progId="Equation.3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/>
          </p:nvPr>
        </p:nvGraphicFramePr>
        <p:xfrm>
          <a:off x="4019180" y="3323771"/>
          <a:ext cx="287337" cy="171450"/>
        </p:xfrm>
        <a:graphic>
          <a:graphicData uri="http://schemas.openxmlformats.org/presentationml/2006/ole">
            <p:oleObj spid="_x0000_s21800" name="方程式" r:id="rId10" imgW="126720" imgH="7596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>
            <p:extLst/>
          </p:nvPr>
        </p:nvGraphicFramePr>
        <p:xfrm>
          <a:off x="5748488" y="1553807"/>
          <a:ext cx="315913" cy="314325"/>
        </p:xfrm>
        <a:graphic>
          <a:graphicData uri="http://schemas.openxmlformats.org/presentationml/2006/ole">
            <p:oleObj spid="_x0000_s21801" name="方程式" r:id="rId11" imgW="139680" imgH="139680" progId="Equation.3">
              <p:embed/>
            </p:oleObj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/>
          </p:nvPr>
        </p:nvGraphicFramePr>
        <p:xfrm>
          <a:off x="6382498" y="1644975"/>
          <a:ext cx="287337" cy="171450"/>
        </p:xfrm>
        <a:graphic>
          <a:graphicData uri="http://schemas.openxmlformats.org/presentationml/2006/ole">
            <p:oleObj spid="_x0000_s21802" name="方程式" r:id="rId12" imgW="126720" imgH="75960" progId="Equation.3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>
            <p:extLst/>
          </p:nvPr>
        </p:nvGraphicFramePr>
        <p:xfrm>
          <a:off x="2150071" y="1446024"/>
          <a:ext cx="315912" cy="487362"/>
        </p:xfrm>
        <a:graphic>
          <a:graphicData uri="http://schemas.openxmlformats.org/presentationml/2006/ole">
            <p:oleObj spid="_x0000_s21803" name="方程式" r:id="rId13" imgW="139680" imgH="215640" progId="Equation.3">
              <p:embed/>
            </p:oleObj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>
            <p:extLst/>
          </p:nvPr>
        </p:nvGraphicFramePr>
        <p:xfrm>
          <a:off x="4011150" y="2579688"/>
          <a:ext cx="374650" cy="487363"/>
        </p:xfrm>
        <a:graphic>
          <a:graphicData uri="http://schemas.openxmlformats.org/presentationml/2006/ole">
            <p:oleObj spid="_x0000_s21804" name="方程式" r:id="rId14" imgW="164880" imgH="215640" progId="Equation.3">
              <p:embed/>
            </p:oleObj>
          </a:graphicData>
        </a:graphic>
      </p:graphicFrame>
      <p:graphicFrame>
        <p:nvGraphicFramePr>
          <p:cNvPr id="28" name="Object 7"/>
          <p:cNvGraphicFramePr>
            <a:graphicFrameLocks noChangeAspect="1"/>
          </p:cNvGraphicFramePr>
          <p:nvPr>
            <p:extLst/>
          </p:nvPr>
        </p:nvGraphicFramePr>
        <p:xfrm>
          <a:off x="6051550" y="1412875"/>
          <a:ext cx="346075" cy="515938"/>
        </p:xfrm>
        <a:graphic>
          <a:graphicData uri="http://schemas.openxmlformats.org/presentationml/2006/ole">
            <p:oleObj spid="_x0000_s21805" name="方程式" r:id="rId15" imgW="152280" imgH="228600" progId="Equation.3">
              <p:embed/>
            </p:oleObj>
          </a:graphicData>
        </a:graphic>
      </p:graphicFrame>
      <p:sp>
        <p:nvSpPr>
          <p:cNvPr id="29" name="矩形 28"/>
          <p:cNvSpPr/>
          <p:nvPr/>
        </p:nvSpPr>
        <p:spPr>
          <a:xfrm>
            <a:off x="798539" y="4340708"/>
            <a:ext cx="5368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</a:t>
            </a:r>
            <a:r>
              <a:rPr lang="en-US" altLang="zh-TW" sz="2400" dirty="0" smtClean="0"/>
              <a:t>2 (a) </a:t>
            </a:r>
            <a:r>
              <a:rPr lang="en-US" altLang="zh-TW" sz="2400" dirty="0" smtClean="0"/>
              <a:t>Characteristics of the elements </a:t>
            </a:r>
            <a:endParaRPr lang="zh-TW" altLang="en-US" sz="2400" dirty="0"/>
          </a:p>
        </p:txBody>
      </p:sp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67226936"/>
              </p:ext>
            </p:extLst>
          </p:nvPr>
        </p:nvGraphicFramePr>
        <p:xfrm>
          <a:off x="1796246" y="4735321"/>
          <a:ext cx="1179512" cy="487362"/>
        </p:xfrm>
        <a:graphic>
          <a:graphicData uri="http://schemas.openxmlformats.org/presentationml/2006/ole">
            <p:oleObj spid="_x0000_s21806" name="方程式" r:id="rId16" imgW="520560" imgH="215640" progId="Equation.3">
              <p:embed/>
            </p:oleObj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59441828"/>
              </p:ext>
            </p:extLst>
          </p:nvPr>
        </p:nvGraphicFramePr>
        <p:xfrm>
          <a:off x="3259222" y="4714088"/>
          <a:ext cx="1093787" cy="487363"/>
        </p:xfrm>
        <a:graphic>
          <a:graphicData uri="http://schemas.openxmlformats.org/presentationml/2006/ole">
            <p:oleObj spid="_x0000_s21807" name="方程式" r:id="rId17" imgW="482400" imgH="215640" progId="Equation.3">
              <p:embed/>
            </p:oleObj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84039129"/>
              </p:ext>
            </p:extLst>
          </p:nvPr>
        </p:nvGraphicFramePr>
        <p:xfrm>
          <a:off x="4767081" y="4708396"/>
          <a:ext cx="1093788" cy="515937"/>
        </p:xfrm>
        <a:graphic>
          <a:graphicData uri="http://schemas.openxmlformats.org/presentationml/2006/ole">
            <p:oleObj spid="_x0000_s21808" name="方程式" r:id="rId18" imgW="482400" imgH="228600" progId="Equation.3">
              <p:embed/>
            </p:oleObj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59696172"/>
              </p:ext>
            </p:extLst>
          </p:nvPr>
        </p:nvGraphicFramePr>
        <p:xfrm>
          <a:off x="6198394" y="4739460"/>
          <a:ext cx="1123950" cy="515938"/>
        </p:xfrm>
        <a:graphic>
          <a:graphicData uri="http://schemas.openxmlformats.org/presentationml/2006/ole">
            <p:oleObj spid="_x0000_s21809" name="方程式" r:id="rId19" imgW="495000" imgH="228600" progId="Equation.3">
              <p:embed/>
            </p:oleObj>
          </a:graphicData>
        </a:graphic>
      </p:graphicFrame>
      <p:sp>
        <p:nvSpPr>
          <p:cNvPr id="35" name="矩形 34"/>
          <p:cNvSpPr/>
          <p:nvPr/>
        </p:nvSpPr>
        <p:spPr>
          <a:xfrm>
            <a:off x="755038" y="5168368"/>
            <a:ext cx="1892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</a:t>
            </a:r>
            <a:r>
              <a:rPr lang="en-US" altLang="zh-TW" sz="2400" dirty="0" smtClean="0"/>
              <a:t>2 (b) </a:t>
            </a:r>
            <a:r>
              <a:rPr lang="en-US" altLang="zh-TW" sz="2400" dirty="0" smtClean="0"/>
              <a:t>KCL</a:t>
            </a:r>
            <a:endParaRPr lang="zh-TW" altLang="en-US" sz="2400" dirty="0"/>
          </a:p>
        </p:txBody>
      </p:sp>
      <p:sp>
        <p:nvSpPr>
          <p:cNvPr id="41" name="矩形 40"/>
          <p:cNvSpPr/>
          <p:nvPr/>
        </p:nvSpPr>
        <p:spPr>
          <a:xfrm>
            <a:off x="2783421" y="5167952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A: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graphicFrame>
        <p:nvGraphicFramePr>
          <p:cNvPr id="4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17160338"/>
              </p:ext>
            </p:extLst>
          </p:nvPr>
        </p:nvGraphicFramePr>
        <p:xfrm>
          <a:off x="3183946" y="5150107"/>
          <a:ext cx="1870075" cy="515938"/>
        </p:xfrm>
        <a:graphic>
          <a:graphicData uri="http://schemas.openxmlformats.org/presentationml/2006/ole">
            <p:oleObj spid="_x0000_s21810" name="方程式" r:id="rId20" imgW="825480" imgH="228600" progId="Equation.3">
              <p:embed/>
            </p:oleObj>
          </a:graphicData>
        </a:graphic>
      </p:graphicFrame>
      <p:sp>
        <p:nvSpPr>
          <p:cNvPr id="38" name="矩形 37"/>
          <p:cNvSpPr/>
          <p:nvPr/>
        </p:nvSpPr>
        <p:spPr>
          <a:xfrm>
            <a:off x="2786727" y="5597714"/>
            <a:ext cx="433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B050"/>
                </a:solidFill>
              </a:rPr>
              <a:t>B</a:t>
            </a:r>
            <a:r>
              <a:rPr lang="en-US" altLang="zh-TW" sz="2400" dirty="0" smtClean="0">
                <a:solidFill>
                  <a:srgbClr val="00B050"/>
                </a:solidFill>
              </a:rPr>
              <a:t>: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graphicFrame>
        <p:nvGraphicFramePr>
          <p:cNvPr id="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41392466"/>
              </p:ext>
            </p:extLst>
          </p:nvPr>
        </p:nvGraphicFramePr>
        <p:xfrm>
          <a:off x="3201109" y="5568905"/>
          <a:ext cx="1871662" cy="515938"/>
        </p:xfrm>
        <a:graphic>
          <a:graphicData uri="http://schemas.openxmlformats.org/presentationml/2006/ole">
            <p:oleObj spid="_x0000_s21811" name="方程式" r:id="rId21" imgW="825480" imgH="228600" progId="Equation.3">
              <p:embed/>
            </p:oleObj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138556" y="5653390"/>
            <a:ext cx="2501069" cy="370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B050"/>
                </a:solidFill>
              </a:rPr>
              <a:t>(dependent to KCL (A) )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80284" y="6144331"/>
            <a:ext cx="7383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Actually, n nodes only provide n-1 independent equations</a:t>
            </a:r>
            <a:endParaRPr lang="zh-TW" altLang="en-US" sz="2400" dirty="0"/>
          </a:p>
        </p:txBody>
      </p:sp>
      <p:sp>
        <p:nvSpPr>
          <p:cNvPr id="48" name="矩形 47"/>
          <p:cNvSpPr/>
          <p:nvPr/>
        </p:nvSpPr>
        <p:spPr>
          <a:xfrm>
            <a:off x="817900" y="3941630"/>
            <a:ext cx="7135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1. Label unknown variable and reference direction </a:t>
            </a:r>
            <a:endParaRPr lang="zh-TW" altLang="en-US" sz="2400" dirty="0"/>
          </a:p>
        </p:txBody>
      </p:sp>
      <p:sp>
        <p:nvSpPr>
          <p:cNvPr id="49" name="橢圓 48"/>
          <p:cNvSpPr/>
          <p:nvPr/>
        </p:nvSpPr>
        <p:spPr>
          <a:xfrm>
            <a:off x="3130864" y="1727561"/>
            <a:ext cx="2069633" cy="45884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3965605" y="165763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A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51" name="橢圓 50"/>
          <p:cNvSpPr/>
          <p:nvPr/>
        </p:nvSpPr>
        <p:spPr>
          <a:xfrm>
            <a:off x="3130864" y="3504421"/>
            <a:ext cx="2069633" cy="45884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3990409" y="3521108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B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082596" y="5178914"/>
            <a:ext cx="15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…… KCL</a:t>
            </a:r>
            <a:r>
              <a:rPr lang="zh-TW" altLang="en-US" sz="2400" dirty="0" smtClean="0">
                <a:solidFill>
                  <a:srgbClr val="00B050"/>
                </a:solidFill>
              </a:rPr>
              <a:t> </a:t>
            </a:r>
            <a:r>
              <a:rPr lang="en-US" altLang="zh-TW" sz="2400" dirty="0" smtClean="0">
                <a:solidFill>
                  <a:srgbClr val="00B050"/>
                </a:solidFill>
              </a:rPr>
              <a:t>(A)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2739641" y="5838710"/>
            <a:ext cx="46019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7730880" y="1225016"/>
            <a:ext cx="1413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Goal: </a:t>
            </a:r>
            <a:r>
              <a:rPr lang="en-US" altLang="zh-TW" dirty="0" smtClean="0"/>
              <a:t>7 </a:t>
            </a:r>
            <a:r>
              <a:rPr lang="en-US" altLang="zh-TW" b="1" i="1" dirty="0" smtClean="0"/>
              <a:t>independent</a:t>
            </a:r>
            <a:r>
              <a:rPr lang="en-US" altLang="zh-TW" dirty="0" smtClean="0"/>
              <a:t> equations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6613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38" grpId="0"/>
      <p:bldP spid="6" grpId="0"/>
      <p:bldP spid="44" grpId="0"/>
      <p:bldP spid="49" grpId="0" animBg="1"/>
      <p:bldP spid="50" grpId="0"/>
      <p:bldP spid="51" grpId="0" animBg="1"/>
      <p:bldP spid="52" grpId="0"/>
      <p:bldP spid="5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KVL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KCL – Example 1.9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13" y="1825625"/>
            <a:ext cx="8283436" cy="1995555"/>
          </a:xfrm>
          <a:prstGeom prst="rect">
            <a:avLst/>
          </a:prstGeom>
        </p:spPr>
      </p:pic>
      <p:cxnSp>
        <p:nvCxnSpPr>
          <p:cNvPr id="15" name="直線單箭頭接點 14"/>
          <p:cNvCxnSpPr/>
          <p:nvPr/>
        </p:nvCxnSpPr>
        <p:spPr>
          <a:xfrm>
            <a:off x="3616996" y="2548586"/>
            <a:ext cx="0" cy="6772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7"/>
          <p:cNvGraphicFramePr>
            <a:graphicFrameLocks noChangeAspect="1"/>
          </p:cNvGraphicFramePr>
          <p:nvPr>
            <p:extLst/>
          </p:nvPr>
        </p:nvGraphicFramePr>
        <p:xfrm>
          <a:off x="3649663" y="2579688"/>
          <a:ext cx="288925" cy="487362"/>
        </p:xfrm>
        <a:graphic>
          <a:graphicData uri="http://schemas.openxmlformats.org/presentationml/2006/ole">
            <p:oleObj spid="_x0000_s22819" name="方程式" r:id="rId4" imgW="126720" imgH="215640" progId="Equation.3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/>
          </p:nvPr>
        </p:nvGraphicFramePr>
        <p:xfrm>
          <a:off x="4004893" y="2177791"/>
          <a:ext cx="315913" cy="314325"/>
        </p:xfrm>
        <a:graphic>
          <a:graphicData uri="http://schemas.openxmlformats.org/presentationml/2006/ole">
            <p:oleObj spid="_x0000_s22820" name="方程式" r:id="rId5" imgW="139680" imgH="139680" progId="Equation.3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/>
          </p:nvPr>
        </p:nvGraphicFramePr>
        <p:xfrm>
          <a:off x="1796246" y="1644975"/>
          <a:ext cx="287337" cy="171450"/>
        </p:xfrm>
        <a:graphic>
          <a:graphicData uri="http://schemas.openxmlformats.org/presentationml/2006/ole">
            <p:oleObj spid="_x0000_s22821" name="方程式" r:id="rId6" imgW="126720" imgH="75960" progId="Equation.3">
              <p:embed/>
            </p:oleObj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/>
          </p:nvPr>
        </p:nvGraphicFramePr>
        <p:xfrm>
          <a:off x="2532471" y="1559599"/>
          <a:ext cx="315913" cy="314325"/>
        </p:xfrm>
        <a:graphic>
          <a:graphicData uri="http://schemas.openxmlformats.org/presentationml/2006/ole">
            <p:oleObj spid="_x0000_s22822" name="方程式" r:id="rId7" imgW="139680" imgH="139680" progId="Equation.3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/>
          </p:nvPr>
        </p:nvGraphicFramePr>
        <p:xfrm>
          <a:off x="4019180" y="3323771"/>
          <a:ext cx="287337" cy="171450"/>
        </p:xfrm>
        <a:graphic>
          <a:graphicData uri="http://schemas.openxmlformats.org/presentationml/2006/ole">
            <p:oleObj spid="_x0000_s22823" name="方程式" r:id="rId8" imgW="126720" imgH="7596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>
            <p:extLst/>
          </p:nvPr>
        </p:nvGraphicFramePr>
        <p:xfrm>
          <a:off x="5748488" y="1553807"/>
          <a:ext cx="315913" cy="314325"/>
        </p:xfrm>
        <a:graphic>
          <a:graphicData uri="http://schemas.openxmlformats.org/presentationml/2006/ole">
            <p:oleObj spid="_x0000_s22824" name="方程式" r:id="rId9" imgW="139680" imgH="139680" progId="Equation.3">
              <p:embed/>
            </p:oleObj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/>
          </p:nvPr>
        </p:nvGraphicFramePr>
        <p:xfrm>
          <a:off x="6382498" y="1644975"/>
          <a:ext cx="287337" cy="171450"/>
        </p:xfrm>
        <a:graphic>
          <a:graphicData uri="http://schemas.openxmlformats.org/presentationml/2006/ole">
            <p:oleObj spid="_x0000_s22825" name="方程式" r:id="rId10" imgW="126720" imgH="75960" progId="Equation.3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>
            <p:extLst/>
          </p:nvPr>
        </p:nvGraphicFramePr>
        <p:xfrm>
          <a:off x="2150071" y="1446024"/>
          <a:ext cx="315912" cy="487362"/>
        </p:xfrm>
        <a:graphic>
          <a:graphicData uri="http://schemas.openxmlformats.org/presentationml/2006/ole">
            <p:oleObj spid="_x0000_s22826" name="方程式" r:id="rId11" imgW="139680" imgH="215640" progId="Equation.3">
              <p:embed/>
            </p:oleObj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>
            <p:extLst/>
          </p:nvPr>
        </p:nvGraphicFramePr>
        <p:xfrm>
          <a:off x="4011150" y="2579688"/>
          <a:ext cx="374650" cy="487363"/>
        </p:xfrm>
        <a:graphic>
          <a:graphicData uri="http://schemas.openxmlformats.org/presentationml/2006/ole">
            <p:oleObj spid="_x0000_s22827" name="方程式" r:id="rId12" imgW="164880" imgH="215640" progId="Equation.3">
              <p:embed/>
            </p:oleObj>
          </a:graphicData>
        </a:graphic>
      </p:graphicFrame>
      <p:graphicFrame>
        <p:nvGraphicFramePr>
          <p:cNvPr id="28" name="Object 7"/>
          <p:cNvGraphicFramePr>
            <a:graphicFrameLocks noChangeAspect="1"/>
          </p:cNvGraphicFramePr>
          <p:nvPr>
            <p:extLst/>
          </p:nvPr>
        </p:nvGraphicFramePr>
        <p:xfrm>
          <a:off x="6051550" y="1412875"/>
          <a:ext cx="346075" cy="515938"/>
        </p:xfrm>
        <a:graphic>
          <a:graphicData uri="http://schemas.openxmlformats.org/presentationml/2006/ole">
            <p:oleObj spid="_x0000_s22828" name="方程式" r:id="rId13" imgW="152280" imgH="228600" progId="Equation.3">
              <p:embed/>
            </p:oleObj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/>
          </p:nvPr>
        </p:nvGraphicFramePr>
        <p:xfrm>
          <a:off x="1796246" y="4735321"/>
          <a:ext cx="1179512" cy="487362"/>
        </p:xfrm>
        <a:graphic>
          <a:graphicData uri="http://schemas.openxmlformats.org/presentationml/2006/ole">
            <p:oleObj spid="_x0000_s22829" name="方程式" r:id="rId14" imgW="520560" imgH="215640" progId="Equation.3">
              <p:embed/>
            </p:oleObj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>
            <p:extLst/>
          </p:nvPr>
        </p:nvGraphicFramePr>
        <p:xfrm>
          <a:off x="3259222" y="4714088"/>
          <a:ext cx="1093787" cy="487363"/>
        </p:xfrm>
        <a:graphic>
          <a:graphicData uri="http://schemas.openxmlformats.org/presentationml/2006/ole">
            <p:oleObj spid="_x0000_s22830" name="方程式" r:id="rId15" imgW="482400" imgH="215640" progId="Equation.3">
              <p:embed/>
            </p:oleObj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/>
          </p:nvPr>
        </p:nvGraphicFramePr>
        <p:xfrm>
          <a:off x="4767081" y="4708396"/>
          <a:ext cx="1093788" cy="515937"/>
        </p:xfrm>
        <a:graphic>
          <a:graphicData uri="http://schemas.openxmlformats.org/presentationml/2006/ole">
            <p:oleObj spid="_x0000_s22831" name="方程式" r:id="rId16" imgW="482400" imgH="228600" progId="Equation.3">
              <p:embed/>
            </p:oleObj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>
            <p:extLst/>
          </p:nvPr>
        </p:nvGraphicFramePr>
        <p:xfrm>
          <a:off x="6198394" y="4739460"/>
          <a:ext cx="1123950" cy="515938"/>
        </p:xfrm>
        <a:graphic>
          <a:graphicData uri="http://schemas.openxmlformats.org/presentationml/2006/ole">
            <p:oleObj spid="_x0000_s22832" name="方程式" r:id="rId17" imgW="495000" imgH="228600" progId="Equation.3">
              <p:embed/>
            </p:oleObj>
          </a:graphicData>
        </a:graphic>
      </p:graphicFrame>
      <p:sp>
        <p:nvSpPr>
          <p:cNvPr id="48" name="矩形 47"/>
          <p:cNvSpPr/>
          <p:nvPr/>
        </p:nvSpPr>
        <p:spPr>
          <a:xfrm>
            <a:off x="817900" y="3941630"/>
            <a:ext cx="7135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1. Label unknown variable and reference direction </a:t>
            </a:r>
            <a:endParaRPr lang="zh-TW" altLang="en-US" sz="2400" dirty="0"/>
          </a:p>
        </p:txBody>
      </p:sp>
      <p:sp>
        <p:nvSpPr>
          <p:cNvPr id="45" name="矩形 44"/>
          <p:cNvSpPr/>
          <p:nvPr/>
        </p:nvSpPr>
        <p:spPr>
          <a:xfrm>
            <a:off x="755038" y="5520924"/>
            <a:ext cx="1883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</a:t>
            </a:r>
            <a:r>
              <a:rPr lang="en-US" altLang="zh-TW" sz="2400" dirty="0" smtClean="0"/>
              <a:t>2 (c) </a:t>
            </a:r>
            <a:r>
              <a:rPr lang="en-US" altLang="zh-TW" sz="2400" dirty="0" smtClean="0"/>
              <a:t>KVL</a:t>
            </a:r>
            <a:endParaRPr lang="zh-TW" altLang="en-US" sz="2400" dirty="0"/>
          </a:p>
        </p:txBody>
      </p:sp>
      <p:graphicFrame>
        <p:nvGraphicFramePr>
          <p:cNvPr id="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59268722"/>
              </p:ext>
            </p:extLst>
          </p:nvPr>
        </p:nvGraphicFramePr>
        <p:xfrm>
          <a:off x="3844211" y="5581453"/>
          <a:ext cx="1497012" cy="487363"/>
        </p:xfrm>
        <a:graphic>
          <a:graphicData uri="http://schemas.openxmlformats.org/presentationml/2006/ole">
            <p:oleObj spid="_x0000_s22834" name="方程式" r:id="rId18" imgW="660240" imgH="215640" progId="Equation.3">
              <p:embed/>
            </p:oleObj>
          </a:graphicData>
        </a:graphic>
      </p:graphicFrame>
      <p:sp>
        <p:nvSpPr>
          <p:cNvPr id="55" name="矩形 54"/>
          <p:cNvSpPr/>
          <p:nvPr/>
        </p:nvSpPr>
        <p:spPr>
          <a:xfrm>
            <a:off x="2705606" y="5581766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1: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迴轉箭號 6"/>
          <p:cNvSpPr/>
          <p:nvPr/>
        </p:nvSpPr>
        <p:spPr>
          <a:xfrm>
            <a:off x="1722120" y="2548586"/>
            <a:ext cx="975360" cy="716302"/>
          </a:xfrm>
          <a:prstGeom prst="uturnArrow">
            <a:avLst>
              <a:gd name="adj1" fmla="val 2660"/>
              <a:gd name="adj2" fmla="val 6915"/>
              <a:gd name="adj3" fmla="val 23936"/>
              <a:gd name="adj4" fmla="val 40559"/>
              <a:gd name="adj5" fmla="val 771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722120" y="3234288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迴轉箭號 56"/>
          <p:cNvSpPr/>
          <p:nvPr/>
        </p:nvSpPr>
        <p:spPr>
          <a:xfrm>
            <a:off x="5345112" y="2483562"/>
            <a:ext cx="1506063" cy="716302"/>
          </a:xfrm>
          <a:prstGeom prst="uturnArrow">
            <a:avLst>
              <a:gd name="adj1" fmla="val 2660"/>
              <a:gd name="adj2" fmla="val 6915"/>
              <a:gd name="adj3" fmla="val 23936"/>
              <a:gd name="adj4" fmla="val 40559"/>
              <a:gd name="adj5" fmla="val 771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606547" y="3254160"/>
            <a:ext cx="1582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2698769" y="5924047"/>
            <a:ext cx="2855593" cy="515937"/>
            <a:chOff x="5200788" y="5653815"/>
            <a:chExt cx="2855593" cy="515937"/>
          </a:xfrm>
        </p:grpSpPr>
        <p:graphicFrame>
          <p:nvGraphicFramePr>
            <p:cNvPr id="5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98310238"/>
                </p:ext>
              </p:extLst>
            </p:nvPr>
          </p:nvGraphicFramePr>
          <p:xfrm>
            <a:off x="6386331" y="5653815"/>
            <a:ext cx="1670050" cy="515937"/>
          </p:xfrm>
          <a:graphic>
            <a:graphicData uri="http://schemas.openxmlformats.org/presentationml/2006/ole">
              <p:oleObj spid="_x0000_s22835" name="方程式" r:id="rId19" imgW="736560" imgH="228600" progId="Equation.3">
                <p:embed/>
              </p:oleObj>
            </a:graphicData>
          </a:graphic>
        </p:graphicFrame>
        <p:sp>
          <p:nvSpPr>
            <p:cNvPr id="59" name="矩形 58"/>
            <p:cNvSpPr/>
            <p:nvPr/>
          </p:nvSpPr>
          <p:spPr>
            <a:xfrm>
              <a:off x="5200788" y="5667463"/>
              <a:ext cx="15821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Loop 2: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0" name="迴轉箭號 59"/>
          <p:cNvSpPr/>
          <p:nvPr/>
        </p:nvSpPr>
        <p:spPr>
          <a:xfrm>
            <a:off x="788618" y="1504962"/>
            <a:ext cx="7128781" cy="716302"/>
          </a:xfrm>
          <a:prstGeom prst="uturnArrow">
            <a:avLst>
              <a:gd name="adj1" fmla="val 2660"/>
              <a:gd name="adj2" fmla="val 6915"/>
              <a:gd name="adj3" fmla="val 23936"/>
              <a:gd name="adj4" fmla="val 40559"/>
              <a:gd name="adj5" fmla="val 771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860378" y="1902617"/>
            <a:ext cx="1582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85327299"/>
              </p:ext>
            </p:extLst>
          </p:nvPr>
        </p:nvGraphicFramePr>
        <p:xfrm>
          <a:off x="3803111" y="6278563"/>
          <a:ext cx="2273300" cy="515937"/>
        </p:xfrm>
        <a:graphic>
          <a:graphicData uri="http://schemas.openxmlformats.org/presentationml/2006/ole">
            <p:oleObj spid="_x0000_s22836" name="方程式" r:id="rId20" imgW="1002960" imgH="228600" progId="Equation.3">
              <p:embed/>
            </p:oleObj>
          </a:graphicData>
        </a:graphic>
      </p:graphicFrame>
      <p:sp>
        <p:nvSpPr>
          <p:cNvPr id="63" name="矩形 62"/>
          <p:cNvSpPr/>
          <p:nvPr/>
        </p:nvSpPr>
        <p:spPr>
          <a:xfrm>
            <a:off x="2706453" y="6277505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3: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254614" y="5551285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…… KVL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(1)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491062" y="5909195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…… KVL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(2)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6019531" y="6337264"/>
            <a:ext cx="311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(dependent to KVL (1) and (2) 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68" name="直線接點 67"/>
          <p:cNvCxnSpPr/>
          <p:nvPr/>
        </p:nvCxnSpPr>
        <p:spPr>
          <a:xfrm flipV="1">
            <a:off x="2730924" y="6511116"/>
            <a:ext cx="6269503" cy="234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7730880" y="1225016"/>
            <a:ext cx="1413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Goal: </a:t>
            </a:r>
            <a:r>
              <a:rPr lang="en-US" altLang="zh-TW" dirty="0" smtClean="0"/>
              <a:t>7 </a:t>
            </a:r>
            <a:r>
              <a:rPr lang="en-US" altLang="zh-TW" b="1" i="1" dirty="0" smtClean="0"/>
              <a:t>independent</a:t>
            </a:r>
            <a:r>
              <a:rPr lang="en-US" altLang="zh-TW" dirty="0" smtClean="0"/>
              <a:t> equations</a:t>
            </a:r>
            <a:endParaRPr lang="zh-TW" altLang="en-US" dirty="0"/>
          </a:p>
        </p:txBody>
      </p:sp>
      <p:sp>
        <p:nvSpPr>
          <p:cNvPr id="69" name="矩形 68"/>
          <p:cNvSpPr/>
          <p:nvPr/>
        </p:nvSpPr>
        <p:spPr>
          <a:xfrm>
            <a:off x="798539" y="4340708"/>
            <a:ext cx="5368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</a:t>
            </a:r>
            <a:r>
              <a:rPr lang="en-US" altLang="zh-TW" sz="2400" dirty="0" smtClean="0"/>
              <a:t>2 (a) </a:t>
            </a:r>
            <a:r>
              <a:rPr lang="en-US" altLang="zh-TW" sz="2400" dirty="0" smtClean="0"/>
              <a:t>Characteristics of the elements </a:t>
            </a:r>
            <a:endParaRPr lang="zh-TW" altLang="en-US" sz="2400" dirty="0"/>
          </a:p>
        </p:txBody>
      </p:sp>
      <p:sp>
        <p:nvSpPr>
          <p:cNvPr id="70" name="矩形 69"/>
          <p:cNvSpPr/>
          <p:nvPr/>
        </p:nvSpPr>
        <p:spPr>
          <a:xfrm>
            <a:off x="755038" y="5168368"/>
            <a:ext cx="1892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</a:t>
            </a:r>
            <a:r>
              <a:rPr lang="en-US" altLang="zh-TW" sz="2400" dirty="0" smtClean="0"/>
              <a:t>2 (b) </a:t>
            </a:r>
            <a:r>
              <a:rPr lang="en-US" altLang="zh-TW" sz="2400" dirty="0" smtClean="0"/>
              <a:t>KCL</a:t>
            </a:r>
            <a:endParaRPr lang="zh-TW" altLang="en-US" sz="2400" dirty="0"/>
          </a:p>
        </p:txBody>
      </p:sp>
      <p:sp>
        <p:nvSpPr>
          <p:cNvPr id="71" name="矩形 70"/>
          <p:cNvSpPr/>
          <p:nvPr/>
        </p:nvSpPr>
        <p:spPr>
          <a:xfrm>
            <a:off x="2783421" y="5167952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A: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graphicFrame>
        <p:nvGraphicFramePr>
          <p:cNvPr id="7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17160338"/>
              </p:ext>
            </p:extLst>
          </p:nvPr>
        </p:nvGraphicFramePr>
        <p:xfrm>
          <a:off x="3183946" y="5150107"/>
          <a:ext cx="1870075" cy="515938"/>
        </p:xfrm>
        <a:graphic>
          <a:graphicData uri="http://schemas.openxmlformats.org/presentationml/2006/ole">
            <p:oleObj spid="_x0000_s22838" name="方程式" r:id="rId21" imgW="825480" imgH="228600" progId="Equation.3">
              <p:embed/>
            </p:oleObj>
          </a:graphicData>
        </a:graphic>
      </p:graphicFrame>
      <p:sp>
        <p:nvSpPr>
          <p:cNvPr id="73" name="矩形 72"/>
          <p:cNvSpPr/>
          <p:nvPr/>
        </p:nvSpPr>
        <p:spPr>
          <a:xfrm>
            <a:off x="5082596" y="5178914"/>
            <a:ext cx="15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…… KCL</a:t>
            </a:r>
            <a:r>
              <a:rPr lang="zh-TW" altLang="en-US" sz="2400" dirty="0" smtClean="0">
                <a:solidFill>
                  <a:srgbClr val="00B050"/>
                </a:solidFill>
              </a:rPr>
              <a:t> </a:t>
            </a:r>
            <a:r>
              <a:rPr lang="en-US" altLang="zh-TW" sz="2400" dirty="0" smtClean="0">
                <a:solidFill>
                  <a:srgbClr val="00B050"/>
                </a:solidFill>
              </a:rPr>
              <a:t>(A)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55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" grpId="0" animBg="1"/>
      <p:bldP spid="56" grpId="0"/>
      <p:bldP spid="57" grpId="0" animBg="1"/>
      <p:bldP spid="58" grpId="0"/>
      <p:bldP spid="60" grpId="0" animBg="1"/>
      <p:bldP spid="61" grpId="0"/>
      <p:bldP spid="63" grpId="0"/>
      <p:bldP spid="64" grpId="0"/>
      <p:bldP spid="65" grpId="0"/>
      <p:bldP spid="6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KVL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KCL – Example 1.9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13" y="1825625"/>
            <a:ext cx="8283436" cy="1995555"/>
          </a:xfrm>
          <a:prstGeom prst="rect">
            <a:avLst/>
          </a:prstGeom>
        </p:spPr>
      </p:pic>
      <p:cxnSp>
        <p:nvCxnSpPr>
          <p:cNvPr id="15" name="直線單箭頭接點 14"/>
          <p:cNvCxnSpPr/>
          <p:nvPr/>
        </p:nvCxnSpPr>
        <p:spPr>
          <a:xfrm>
            <a:off x="3616996" y="2548586"/>
            <a:ext cx="0" cy="6772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7"/>
          <p:cNvGraphicFramePr>
            <a:graphicFrameLocks noChangeAspect="1"/>
          </p:cNvGraphicFramePr>
          <p:nvPr>
            <p:extLst/>
          </p:nvPr>
        </p:nvGraphicFramePr>
        <p:xfrm>
          <a:off x="3649663" y="2579688"/>
          <a:ext cx="288925" cy="487362"/>
        </p:xfrm>
        <a:graphic>
          <a:graphicData uri="http://schemas.openxmlformats.org/presentationml/2006/ole">
            <p:oleObj spid="_x0000_s23809" name="方程式" r:id="rId4" imgW="126720" imgH="215640" progId="Equation.3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/>
          </p:nvPr>
        </p:nvGraphicFramePr>
        <p:xfrm>
          <a:off x="4004893" y="2177791"/>
          <a:ext cx="315913" cy="314325"/>
        </p:xfrm>
        <a:graphic>
          <a:graphicData uri="http://schemas.openxmlformats.org/presentationml/2006/ole">
            <p:oleObj spid="_x0000_s23810" name="方程式" r:id="rId5" imgW="139680" imgH="139680" progId="Equation.3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/>
          </p:nvPr>
        </p:nvGraphicFramePr>
        <p:xfrm>
          <a:off x="1796246" y="1644975"/>
          <a:ext cx="287337" cy="171450"/>
        </p:xfrm>
        <a:graphic>
          <a:graphicData uri="http://schemas.openxmlformats.org/presentationml/2006/ole">
            <p:oleObj spid="_x0000_s23811" name="方程式" r:id="rId6" imgW="126720" imgH="75960" progId="Equation.3">
              <p:embed/>
            </p:oleObj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/>
          </p:nvPr>
        </p:nvGraphicFramePr>
        <p:xfrm>
          <a:off x="2532471" y="1559599"/>
          <a:ext cx="315913" cy="314325"/>
        </p:xfrm>
        <a:graphic>
          <a:graphicData uri="http://schemas.openxmlformats.org/presentationml/2006/ole">
            <p:oleObj spid="_x0000_s23812" name="方程式" r:id="rId7" imgW="139680" imgH="139680" progId="Equation.3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/>
          </p:nvPr>
        </p:nvGraphicFramePr>
        <p:xfrm>
          <a:off x="4019180" y="3323771"/>
          <a:ext cx="287337" cy="171450"/>
        </p:xfrm>
        <a:graphic>
          <a:graphicData uri="http://schemas.openxmlformats.org/presentationml/2006/ole">
            <p:oleObj spid="_x0000_s23813" name="方程式" r:id="rId8" imgW="126720" imgH="7596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>
            <p:extLst/>
          </p:nvPr>
        </p:nvGraphicFramePr>
        <p:xfrm>
          <a:off x="5748488" y="1553807"/>
          <a:ext cx="315913" cy="314325"/>
        </p:xfrm>
        <a:graphic>
          <a:graphicData uri="http://schemas.openxmlformats.org/presentationml/2006/ole">
            <p:oleObj spid="_x0000_s23814" name="方程式" r:id="rId9" imgW="139680" imgH="139680" progId="Equation.3">
              <p:embed/>
            </p:oleObj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/>
          </p:nvPr>
        </p:nvGraphicFramePr>
        <p:xfrm>
          <a:off x="6382498" y="1644975"/>
          <a:ext cx="287337" cy="171450"/>
        </p:xfrm>
        <a:graphic>
          <a:graphicData uri="http://schemas.openxmlformats.org/presentationml/2006/ole">
            <p:oleObj spid="_x0000_s23815" name="方程式" r:id="rId10" imgW="126720" imgH="75960" progId="Equation.3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>
            <p:extLst/>
          </p:nvPr>
        </p:nvGraphicFramePr>
        <p:xfrm>
          <a:off x="2150071" y="1446024"/>
          <a:ext cx="315912" cy="487362"/>
        </p:xfrm>
        <a:graphic>
          <a:graphicData uri="http://schemas.openxmlformats.org/presentationml/2006/ole">
            <p:oleObj spid="_x0000_s23816" name="方程式" r:id="rId11" imgW="139680" imgH="215640" progId="Equation.3">
              <p:embed/>
            </p:oleObj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>
            <p:extLst/>
          </p:nvPr>
        </p:nvGraphicFramePr>
        <p:xfrm>
          <a:off x="4011150" y="2579688"/>
          <a:ext cx="374650" cy="487363"/>
        </p:xfrm>
        <a:graphic>
          <a:graphicData uri="http://schemas.openxmlformats.org/presentationml/2006/ole">
            <p:oleObj spid="_x0000_s23817" name="方程式" r:id="rId12" imgW="164880" imgH="215640" progId="Equation.3">
              <p:embed/>
            </p:oleObj>
          </a:graphicData>
        </a:graphic>
      </p:graphicFrame>
      <p:graphicFrame>
        <p:nvGraphicFramePr>
          <p:cNvPr id="28" name="Object 7"/>
          <p:cNvGraphicFramePr>
            <a:graphicFrameLocks noChangeAspect="1"/>
          </p:cNvGraphicFramePr>
          <p:nvPr>
            <p:extLst/>
          </p:nvPr>
        </p:nvGraphicFramePr>
        <p:xfrm>
          <a:off x="6051550" y="1412875"/>
          <a:ext cx="346075" cy="515938"/>
        </p:xfrm>
        <a:graphic>
          <a:graphicData uri="http://schemas.openxmlformats.org/presentationml/2006/ole">
            <p:oleObj spid="_x0000_s23818" name="方程式" r:id="rId13" imgW="152280" imgH="228600" progId="Equation.3">
              <p:embed/>
            </p:oleObj>
          </a:graphicData>
        </a:graphic>
      </p:graphicFrame>
      <p:sp>
        <p:nvSpPr>
          <p:cNvPr id="48" name="矩形 47"/>
          <p:cNvSpPr/>
          <p:nvPr/>
        </p:nvSpPr>
        <p:spPr>
          <a:xfrm>
            <a:off x="817900" y="3941630"/>
            <a:ext cx="7135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1. Label unknown variable and reference direction </a:t>
            </a:r>
            <a:endParaRPr lang="zh-TW" altLang="en-US" sz="2400" dirty="0"/>
          </a:p>
        </p:txBody>
      </p:sp>
      <p:sp>
        <p:nvSpPr>
          <p:cNvPr id="7" name="迴轉箭號 6"/>
          <p:cNvSpPr/>
          <p:nvPr/>
        </p:nvSpPr>
        <p:spPr>
          <a:xfrm>
            <a:off x="1722120" y="2548586"/>
            <a:ext cx="975360" cy="716302"/>
          </a:xfrm>
          <a:prstGeom prst="uturnArrow">
            <a:avLst>
              <a:gd name="adj1" fmla="val 2660"/>
              <a:gd name="adj2" fmla="val 6915"/>
              <a:gd name="adj3" fmla="val 23936"/>
              <a:gd name="adj4" fmla="val 40559"/>
              <a:gd name="adj5" fmla="val 771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722120" y="3234288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迴轉箭號 56"/>
          <p:cNvSpPr/>
          <p:nvPr/>
        </p:nvSpPr>
        <p:spPr>
          <a:xfrm>
            <a:off x="5345112" y="2483562"/>
            <a:ext cx="1506063" cy="716302"/>
          </a:xfrm>
          <a:prstGeom prst="uturnArrow">
            <a:avLst>
              <a:gd name="adj1" fmla="val 2660"/>
              <a:gd name="adj2" fmla="val 6915"/>
              <a:gd name="adj3" fmla="val 23936"/>
              <a:gd name="adj4" fmla="val 40559"/>
              <a:gd name="adj5" fmla="val 771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606547" y="3254160"/>
            <a:ext cx="1582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迴轉箭號 59"/>
          <p:cNvSpPr/>
          <p:nvPr/>
        </p:nvSpPr>
        <p:spPr>
          <a:xfrm>
            <a:off x="788618" y="1504962"/>
            <a:ext cx="7128781" cy="716302"/>
          </a:xfrm>
          <a:prstGeom prst="uturnArrow">
            <a:avLst>
              <a:gd name="adj1" fmla="val 2660"/>
              <a:gd name="adj2" fmla="val 6915"/>
              <a:gd name="adj3" fmla="val 23936"/>
              <a:gd name="adj4" fmla="val 40559"/>
              <a:gd name="adj5" fmla="val 771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860378" y="1902617"/>
            <a:ext cx="1582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719655" y="6345535"/>
            <a:ext cx="4902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For KVL, only consider loop in </a:t>
            </a:r>
            <a:r>
              <a:rPr lang="en-US" altLang="zh-TW" sz="2400" dirty="0" smtClean="0"/>
              <a:t>“</a:t>
            </a:r>
            <a:r>
              <a:rPr lang="en-US" altLang="zh-TW" sz="2400" dirty="0" smtClean="0"/>
              <a:t>hole</a:t>
            </a:r>
            <a:r>
              <a:rPr lang="en-US" altLang="zh-TW" sz="2400" dirty="0" smtClean="0"/>
              <a:t>” </a:t>
            </a:r>
            <a:endParaRPr lang="zh-TW" altLang="en-US" sz="2400" dirty="0"/>
          </a:p>
        </p:txBody>
      </p:sp>
      <p:sp>
        <p:nvSpPr>
          <p:cNvPr id="43" name="矩形 42"/>
          <p:cNvSpPr/>
          <p:nvPr/>
        </p:nvSpPr>
        <p:spPr>
          <a:xfrm>
            <a:off x="7730880" y="1225016"/>
            <a:ext cx="1413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Goal: </a:t>
            </a:r>
            <a:r>
              <a:rPr lang="en-US" altLang="zh-TW" dirty="0" smtClean="0"/>
              <a:t>7 </a:t>
            </a:r>
            <a:r>
              <a:rPr lang="en-US" altLang="zh-TW" b="1" i="1" dirty="0" smtClean="0"/>
              <a:t>independent</a:t>
            </a:r>
            <a:r>
              <a:rPr lang="en-US" altLang="zh-TW" dirty="0" smtClean="0"/>
              <a:t> equations</a:t>
            </a:r>
            <a:endParaRPr lang="zh-TW" altLang="en-US" dirty="0"/>
          </a:p>
        </p:txBody>
      </p:sp>
      <p:graphicFrame>
        <p:nvGraphicFramePr>
          <p:cNvPr id="44" name="Object 7"/>
          <p:cNvGraphicFramePr>
            <a:graphicFrameLocks noChangeAspect="1"/>
          </p:cNvGraphicFramePr>
          <p:nvPr>
            <p:extLst/>
          </p:nvPr>
        </p:nvGraphicFramePr>
        <p:xfrm>
          <a:off x="1796246" y="4735321"/>
          <a:ext cx="1179512" cy="487362"/>
        </p:xfrm>
        <a:graphic>
          <a:graphicData uri="http://schemas.openxmlformats.org/presentationml/2006/ole">
            <p:oleObj spid="_x0000_s23826" name="方程式" r:id="rId14" imgW="520560" imgH="215640" progId="Equation.3">
              <p:embed/>
            </p:oleObj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/>
          </p:nvPr>
        </p:nvGraphicFramePr>
        <p:xfrm>
          <a:off x="3259222" y="4714088"/>
          <a:ext cx="1093787" cy="487363"/>
        </p:xfrm>
        <a:graphic>
          <a:graphicData uri="http://schemas.openxmlformats.org/presentationml/2006/ole">
            <p:oleObj spid="_x0000_s23827" name="方程式" r:id="rId15" imgW="482400" imgH="215640" progId="Equation.3">
              <p:embed/>
            </p:oleObj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/>
          </p:nvPr>
        </p:nvGraphicFramePr>
        <p:xfrm>
          <a:off x="4767081" y="4708396"/>
          <a:ext cx="1093788" cy="515937"/>
        </p:xfrm>
        <a:graphic>
          <a:graphicData uri="http://schemas.openxmlformats.org/presentationml/2006/ole">
            <p:oleObj spid="_x0000_s23828" name="方程式" r:id="rId16" imgW="482400" imgH="228600" progId="Equation.3">
              <p:embed/>
            </p:oleObj>
          </a:graphicData>
        </a:graphic>
      </p:graphicFrame>
      <p:graphicFrame>
        <p:nvGraphicFramePr>
          <p:cNvPr id="52" name="Object 7"/>
          <p:cNvGraphicFramePr>
            <a:graphicFrameLocks noChangeAspect="1"/>
          </p:cNvGraphicFramePr>
          <p:nvPr>
            <p:extLst/>
          </p:nvPr>
        </p:nvGraphicFramePr>
        <p:xfrm>
          <a:off x="6198394" y="4739460"/>
          <a:ext cx="1123950" cy="515938"/>
        </p:xfrm>
        <a:graphic>
          <a:graphicData uri="http://schemas.openxmlformats.org/presentationml/2006/ole">
            <p:oleObj spid="_x0000_s23829" name="方程式" r:id="rId17" imgW="495000" imgH="228600" progId="Equation.3">
              <p:embed/>
            </p:oleObj>
          </a:graphicData>
        </a:graphic>
      </p:graphicFrame>
      <p:sp>
        <p:nvSpPr>
          <p:cNvPr id="62" name="矩形 61"/>
          <p:cNvSpPr/>
          <p:nvPr/>
        </p:nvSpPr>
        <p:spPr>
          <a:xfrm>
            <a:off x="755038" y="5520924"/>
            <a:ext cx="1883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</a:t>
            </a:r>
            <a:r>
              <a:rPr lang="en-US" altLang="zh-TW" sz="2400" dirty="0" smtClean="0"/>
              <a:t>2 (c) </a:t>
            </a:r>
            <a:r>
              <a:rPr lang="en-US" altLang="zh-TW" sz="2400" dirty="0" smtClean="0"/>
              <a:t>KVL</a:t>
            </a:r>
            <a:endParaRPr lang="zh-TW" altLang="en-US" sz="2400" dirty="0"/>
          </a:p>
        </p:txBody>
      </p:sp>
      <p:graphicFrame>
        <p:nvGraphicFramePr>
          <p:cNvPr id="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59268722"/>
              </p:ext>
            </p:extLst>
          </p:nvPr>
        </p:nvGraphicFramePr>
        <p:xfrm>
          <a:off x="3844211" y="5581453"/>
          <a:ext cx="1497012" cy="487363"/>
        </p:xfrm>
        <a:graphic>
          <a:graphicData uri="http://schemas.openxmlformats.org/presentationml/2006/ole">
            <p:oleObj spid="_x0000_s23830" name="方程式" r:id="rId18" imgW="660240" imgH="215640" progId="Equation.3">
              <p:embed/>
            </p:oleObj>
          </a:graphicData>
        </a:graphic>
      </p:graphicFrame>
      <p:sp>
        <p:nvSpPr>
          <p:cNvPr id="66" name="矩形 65"/>
          <p:cNvSpPr/>
          <p:nvPr/>
        </p:nvSpPr>
        <p:spPr>
          <a:xfrm>
            <a:off x="2705606" y="5581766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Loop 1: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pSp>
        <p:nvGrpSpPr>
          <p:cNvPr id="67" name="群組 66"/>
          <p:cNvGrpSpPr/>
          <p:nvPr/>
        </p:nvGrpSpPr>
        <p:grpSpPr>
          <a:xfrm>
            <a:off x="2698769" y="5924047"/>
            <a:ext cx="2855593" cy="515937"/>
            <a:chOff x="5200788" y="5653815"/>
            <a:chExt cx="2855593" cy="515937"/>
          </a:xfrm>
        </p:grpSpPr>
        <p:graphicFrame>
          <p:nvGraphicFramePr>
            <p:cNvPr id="6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98310238"/>
                </p:ext>
              </p:extLst>
            </p:nvPr>
          </p:nvGraphicFramePr>
          <p:xfrm>
            <a:off x="6386331" y="5653815"/>
            <a:ext cx="1670050" cy="515937"/>
          </p:xfrm>
          <a:graphic>
            <a:graphicData uri="http://schemas.openxmlformats.org/presentationml/2006/ole">
              <p:oleObj spid="_x0000_s23831" name="方程式" r:id="rId19" imgW="736560" imgH="228600" progId="Equation.3">
                <p:embed/>
              </p:oleObj>
            </a:graphicData>
          </a:graphic>
        </p:graphicFrame>
        <p:sp>
          <p:nvSpPr>
            <p:cNvPr id="69" name="矩形 68"/>
            <p:cNvSpPr/>
            <p:nvPr/>
          </p:nvSpPr>
          <p:spPr>
            <a:xfrm>
              <a:off x="5200788" y="5667463"/>
              <a:ext cx="15821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Loop 2: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0" name="矩形 69"/>
          <p:cNvSpPr/>
          <p:nvPr/>
        </p:nvSpPr>
        <p:spPr>
          <a:xfrm>
            <a:off x="5254614" y="5551285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…… KVL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(1)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491062" y="5909195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…… KVL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(2)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98539" y="4340708"/>
            <a:ext cx="5368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</a:t>
            </a:r>
            <a:r>
              <a:rPr lang="en-US" altLang="zh-TW" sz="2400" dirty="0" smtClean="0"/>
              <a:t>2 (a) </a:t>
            </a:r>
            <a:r>
              <a:rPr lang="en-US" altLang="zh-TW" sz="2400" dirty="0" smtClean="0"/>
              <a:t>Characteristics of the elements </a:t>
            </a:r>
            <a:endParaRPr lang="zh-TW" altLang="en-US" sz="2400" dirty="0"/>
          </a:p>
        </p:txBody>
      </p:sp>
      <p:sp>
        <p:nvSpPr>
          <p:cNvPr id="73" name="矩形 72"/>
          <p:cNvSpPr/>
          <p:nvPr/>
        </p:nvSpPr>
        <p:spPr>
          <a:xfrm>
            <a:off x="755038" y="5168368"/>
            <a:ext cx="1892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Step </a:t>
            </a:r>
            <a:r>
              <a:rPr lang="en-US" altLang="zh-TW" sz="2400" dirty="0" smtClean="0"/>
              <a:t>2 (b) </a:t>
            </a:r>
            <a:r>
              <a:rPr lang="en-US" altLang="zh-TW" sz="2400" dirty="0" smtClean="0"/>
              <a:t>KCL</a:t>
            </a:r>
            <a:endParaRPr lang="zh-TW" altLang="en-US" sz="2400" dirty="0"/>
          </a:p>
        </p:txBody>
      </p:sp>
      <p:sp>
        <p:nvSpPr>
          <p:cNvPr id="74" name="矩形 73"/>
          <p:cNvSpPr/>
          <p:nvPr/>
        </p:nvSpPr>
        <p:spPr>
          <a:xfrm>
            <a:off x="2783421" y="5167952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A: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graphicFrame>
        <p:nvGraphicFramePr>
          <p:cNvPr id="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17160338"/>
              </p:ext>
            </p:extLst>
          </p:nvPr>
        </p:nvGraphicFramePr>
        <p:xfrm>
          <a:off x="3183946" y="5150107"/>
          <a:ext cx="1870075" cy="515938"/>
        </p:xfrm>
        <a:graphic>
          <a:graphicData uri="http://schemas.openxmlformats.org/presentationml/2006/ole">
            <p:oleObj spid="_x0000_s23832" name="方程式" r:id="rId20" imgW="825480" imgH="228600" progId="Equation.3">
              <p:embed/>
            </p:oleObj>
          </a:graphicData>
        </a:graphic>
      </p:graphicFrame>
      <p:sp>
        <p:nvSpPr>
          <p:cNvPr id="76" name="矩形 75"/>
          <p:cNvSpPr/>
          <p:nvPr/>
        </p:nvSpPr>
        <p:spPr>
          <a:xfrm>
            <a:off x="5082596" y="5178914"/>
            <a:ext cx="15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…… KCL</a:t>
            </a:r>
            <a:r>
              <a:rPr lang="zh-TW" altLang="en-US" sz="2400" dirty="0" smtClean="0">
                <a:solidFill>
                  <a:srgbClr val="00B050"/>
                </a:solidFill>
              </a:rPr>
              <a:t> </a:t>
            </a:r>
            <a:r>
              <a:rPr lang="en-US" altLang="zh-TW" sz="2400" dirty="0" smtClean="0">
                <a:solidFill>
                  <a:srgbClr val="00B050"/>
                </a:solidFill>
              </a:rPr>
              <a:t>(A)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9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KVL</a:t>
            </a:r>
            <a:r>
              <a:rPr lang="zh-TW" altLang="en-US" dirty="0"/>
              <a:t> </a:t>
            </a:r>
            <a:r>
              <a:rPr lang="en-US" altLang="zh-TW" dirty="0"/>
              <a:t>and KCL – Example 1.9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28650" y="43259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16" y="1321526"/>
            <a:ext cx="7911534" cy="2552108"/>
          </a:xfrm>
          <a:prstGeom prst="rect">
            <a:avLst/>
          </a:prstGeom>
        </p:spPr>
      </p:pic>
      <p:sp>
        <p:nvSpPr>
          <p:cNvPr id="6" name="文字方塊 9"/>
          <p:cNvSpPr txBox="1">
            <a:spLocks noChangeArrowheads="1"/>
          </p:cNvSpPr>
          <p:nvPr/>
        </p:nvSpPr>
        <p:spPr bwMode="auto">
          <a:xfrm>
            <a:off x="1257574" y="4888747"/>
            <a:ext cx="6621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2400" b="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I</a:t>
            </a:r>
            <a:r>
              <a:rPr lang="en-US" altLang="zh-TW" sz="2400" b="0" baseline="-2500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10</a:t>
            </a:r>
            <a:r>
              <a:rPr lang="en-US" altLang="zh-TW" sz="2400" b="0" dirty="0">
                <a:solidFill>
                  <a:schemeClr val="tx1"/>
                </a:solidFill>
                <a:ea typeface="新細明體" panose="02020500000000000000" pitchFamily="18" charset="-120"/>
              </a:rPr>
              <a:t>:  </a:t>
            </a:r>
            <a:r>
              <a:rPr lang="en-US" altLang="zh-TW" sz="2400" b="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(-45V</a:t>
            </a:r>
            <a:r>
              <a:rPr lang="en-US" altLang="zh-TW" sz="2400" b="0" dirty="0">
                <a:solidFill>
                  <a:schemeClr val="tx1"/>
                </a:solidFill>
                <a:ea typeface="新細明體" panose="02020500000000000000" pitchFamily="18" charset="-120"/>
              </a:rPr>
              <a:t>) x (10A) =</a:t>
            </a:r>
            <a:r>
              <a:rPr lang="en-US" altLang="zh-TW" sz="2400" b="0" dirty="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 b="0" dirty="0" smtClean="0">
                <a:solidFill>
                  <a:srgbClr val="0000FF"/>
                </a:solidFill>
                <a:ea typeface="新細明體" panose="02020500000000000000" pitchFamily="18" charset="-120"/>
              </a:rPr>
              <a:t>-450 </a:t>
            </a:r>
            <a:r>
              <a:rPr lang="en-US" altLang="zh-TW" sz="2400" b="0" dirty="0">
                <a:solidFill>
                  <a:srgbClr val="0000FF"/>
                </a:solidFill>
                <a:ea typeface="新細明體" panose="02020500000000000000" pitchFamily="18" charset="-120"/>
              </a:rPr>
              <a:t>W </a:t>
            </a:r>
            <a:r>
              <a:rPr lang="en-US" altLang="zh-TW" sz="2400" b="0" dirty="0">
                <a:solidFill>
                  <a:srgbClr val="0000CC"/>
                </a:solidFill>
                <a:ea typeface="新細明體" panose="02020500000000000000" pitchFamily="18" charset="-120"/>
              </a:rPr>
              <a:t>consumed</a:t>
            </a:r>
            <a:r>
              <a:rPr lang="en-US" altLang="zh-TW" sz="2400" b="0" dirty="0" smtClean="0">
                <a:solidFill>
                  <a:srgbClr val="0000FF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 b="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  </a:t>
            </a:r>
            <a:endParaRPr lang="en-US" altLang="zh-TW" sz="2400" b="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文字方塊 9"/>
          <p:cNvSpPr txBox="1">
            <a:spLocks noChangeArrowheads="1"/>
          </p:cNvSpPr>
          <p:nvPr/>
        </p:nvSpPr>
        <p:spPr bwMode="auto">
          <a:xfrm>
            <a:off x="1230166" y="4359908"/>
            <a:ext cx="6621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2400" b="0" dirty="0">
                <a:solidFill>
                  <a:schemeClr val="tx1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sz="2400" b="0" baseline="-25000" dirty="0">
                <a:solidFill>
                  <a:schemeClr val="tx1"/>
                </a:solidFill>
                <a:ea typeface="新細明體" panose="02020500000000000000" pitchFamily="18" charset="-120"/>
              </a:rPr>
              <a:t>10</a:t>
            </a:r>
            <a:r>
              <a:rPr lang="en-US" altLang="zh-TW" sz="2400" b="0" baseline="-25000" dirty="0">
                <a:solidFill>
                  <a:schemeClr val="tx1"/>
                </a:solidFill>
                <a:latin typeface="Symbol" panose="05050102010706020507" pitchFamily="18" charset="2"/>
                <a:ea typeface="新細明體" panose="02020500000000000000" pitchFamily="18" charset="-120"/>
              </a:rPr>
              <a:t>W</a:t>
            </a:r>
            <a:r>
              <a:rPr lang="en-US" altLang="zh-TW" sz="2400" b="0" dirty="0">
                <a:solidFill>
                  <a:schemeClr val="tx1"/>
                </a:solidFill>
                <a:ea typeface="新細明體" panose="02020500000000000000" pitchFamily="18" charset="-120"/>
              </a:rPr>
              <a:t>: (20V) x (2A) = </a:t>
            </a:r>
            <a:r>
              <a:rPr lang="en-US" altLang="zh-TW" sz="2400" b="0" dirty="0">
                <a:solidFill>
                  <a:srgbClr val="0000CC"/>
                </a:solidFill>
                <a:ea typeface="新細明體" panose="02020500000000000000" pitchFamily="18" charset="-120"/>
              </a:rPr>
              <a:t>40 W </a:t>
            </a:r>
            <a:r>
              <a:rPr lang="en-US" altLang="zh-TW" sz="2400" b="0" dirty="0" smtClean="0">
                <a:solidFill>
                  <a:srgbClr val="0000CC"/>
                </a:solidFill>
                <a:ea typeface="新細明體" panose="02020500000000000000" pitchFamily="18" charset="-120"/>
              </a:rPr>
              <a:t>consumed </a:t>
            </a:r>
            <a:r>
              <a:rPr lang="en-US" altLang="zh-TW" sz="2400" b="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 </a:t>
            </a:r>
            <a:endParaRPr lang="en-US" altLang="zh-TW" sz="2400" b="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3768" y="4888747"/>
            <a:ext cx="962266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630082" y="5482866"/>
            <a:ext cx="5066535" cy="4001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smtClean="0"/>
              <a:t>Reference </a:t>
            </a:r>
            <a:r>
              <a:rPr lang="en-US" altLang="zh-TW" sz="2000" dirty="0"/>
              <a:t>current should flow from “+” to “-”</a:t>
            </a:r>
          </a:p>
        </p:txBody>
      </p:sp>
      <p:sp>
        <p:nvSpPr>
          <p:cNvPr id="11" name="弧形箭號 (上彎) 10"/>
          <p:cNvSpPr/>
          <p:nvPr/>
        </p:nvSpPr>
        <p:spPr>
          <a:xfrm rot="2499451">
            <a:off x="1999358" y="5453112"/>
            <a:ext cx="704210" cy="4596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向右箭號 11"/>
          <p:cNvSpPr/>
          <p:nvPr/>
        </p:nvSpPr>
        <p:spPr>
          <a:xfrm>
            <a:off x="6334685" y="4948435"/>
            <a:ext cx="450760" cy="331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9"/>
          <p:cNvSpPr txBox="1">
            <a:spLocks noChangeArrowheads="1"/>
          </p:cNvSpPr>
          <p:nvPr/>
        </p:nvSpPr>
        <p:spPr bwMode="auto">
          <a:xfrm>
            <a:off x="6785445" y="4853181"/>
            <a:ext cx="235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2400" b="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450 </a:t>
            </a:r>
            <a:r>
              <a:rPr lang="en-US" altLang="zh-TW" sz="2400" b="0" dirty="0">
                <a:solidFill>
                  <a:srgbClr val="FF0000"/>
                </a:solidFill>
                <a:ea typeface="新細明體" panose="02020500000000000000" pitchFamily="18" charset="-120"/>
              </a:rPr>
              <a:t>W </a:t>
            </a:r>
            <a:r>
              <a:rPr lang="en-US" altLang="zh-TW" sz="2400" b="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supplied   </a:t>
            </a:r>
            <a:endParaRPr lang="en-US" altLang="zh-TW" sz="2400" b="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5" name="文字方塊 9"/>
          <p:cNvSpPr txBox="1">
            <a:spLocks noChangeArrowheads="1"/>
          </p:cNvSpPr>
          <p:nvPr/>
        </p:nvSpPr>
        <p:spPr bwMode="auto">
          <a:xfrm>
            <a:off x="1268266" y="5965624"/>
            <a:ext cx="6621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2400" b="0" dirty="0">
                <a:solidFill>
                  <a:schemeClr val="tx1"/>
                </a:solidFill>
                <a:ea typeface="新細明體" panose="02020500000000000000" pitchFamily="18" charset="-120"/>
              </a:rPr>
              <a:t>V</a:t>
            </a:r>
            <a:r>
              <a:rPr lang="en-US" altLang="zh-TW" sz="2400" b="0" baseline="-25000" dirty="0">
                <a:solidFill>
                  <a:schemeClr val="tx1"/>
                </a:solidFill>
                <a:ea typeface="新細明體" panose="02020500000000000000" pitchFamily="18" charset="-120"/>
              </a:rPr>
              <a:t>25</a:t>
            </a:r>
            <a:r>
              <a:rPr lang="en-US" altLang="zh-TW" sz="2400" b="0" dirty="0">
                <a:solidFill>
                  <a:schemeClr val="tx1"/>
                </a:solidFill>
                <a:ea typeface="新細明體" panose="02020500000000000000" pitchFamily="18" charset="-120"/>
              </a:rPr>
              <a:t>: </a:t>
            </a:r>
            <a:r>
              <a:rPr lang="en-US" altLang="zh-TW" sz="2400" b="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(</a:t>
            </a:r>
            <a:r>
              <a:rPr lang="en-US" altLang="zh-TW" sz="2400" b="0" dirty="0">
                <a:solidFill>
                  <a:schemeClr val="tx1"/>
                </a:solidFill>
                <a:ea typeface="新細明體" panose="02020500000000000000" pitchFamily="18" charset="-120"/>
              </a:rPr>
              <a:t>25V) x (2A) = </a:t>
            </a:r>
            <a:r>
              <a:rPr lang="en-US" altLang="zh-TW" sz="2400" b="0" dirty="0">
                <a:solidFill>
                  <a:srgbClr val="0000FF"/>
                </a:solidFill>
                <a:ea typeface="新細明體" panose="02020500000000000000" pitchFamily="18" charset="-120"/>
              </a:rPr>
              <a:t>50 W </a:t>
            </a:r>
            <a:r>
              <a:rPr lang="en-US" altLang="zh-TW" sz="2400" b="0" dirty="0">
                <a:solidFill>
                  <a:srgbClr val="0000CC"/>
                </a:solidFill>
                <a:ea typeface="新細明體" panose="02020500000000000000" pitchFamily="18" charset="-120"/>
              </a:rPr>
              <a:t>consumed</a:t>
            </a:r>
            <a:endParaRPr lang="en-US" altLang="zh-TW" sz="2400" b="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" name="文字方塊 9"/>
          <p:cNvSpPr txBox="1">
            <a:spLocks noChangeArrowheads="1"/>
          </p:cNvSpPr>
          <p:nvPr/>
        </p:nvSpPr>
        <p:spPr bwMode="auto">
          <a:xfrm>
            <a:off x="3736841" y="2802587"/>
            <a:ext cx="94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2400" b="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-45V</a:t>
            </a:r>
            <a:endParaRPr lang="en-US" altLang="zh-TW" sz="2400" b="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0" name="文字方塊 9"/>
          <p:cNvSpPr txBox="1">
            <a:spLocks noChangeArrowheads="1"/>
          </p:cNvSpPr>
          <p:nvPr/>
        </p:nvSpPr>
        <p:spPr bwMode="auto">
          <a:xfrm>
            <a:off x="3852366" y="3229504"/>
            <a:ext cx="94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24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+</a:t>
            </a:r>
            <a:endParaRPr lang="en-US" altLang="zh-TW" sz="240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" name="文字方塊 9"/>
          <p:cNvSpPr txBox="1">
            <a:spLocks noChangeArrowheads="1"/>
          </p:cNvSpPr>
          <p:nvPr/>
        </p:nvSpPr>
        <p:spPr bwMode="auto">
          <a:xfrm>
            <a:off x="3838717" y="1826936"/>
            <a:ext cx="94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24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-</a:t>
            </a:r>
            <a:endParaRPr lang="en-US" altLang="zh-TW" sz="240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30600" y="3789230"/>
            <a:ext cx="123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i="1" u="sng" dirty="0" smtClean="0"/>
              <a:t>Power:</a:t>
            </a:r>
            <a:endParaRPr lang="zh-TW" altLang="en-US" sz="2800" b="1" i="1" u="sng" dirty="0"/>
          </a:p>
        </p:txBody>
      </p:sp>
    </p:spTree>
    <p:extLst>
      <p:ext uri="{BB962C8B-B14F-4D97-AF65-F5344CB8AC3E}">
        <p14:creationId xmlns="" xmlns:p14="http://schemas.microsoft.com/office/powerpoint/2010/main" val="389492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9" grpId="0"/>
      <p:bldP spid="20" grpId="0"/>
      <p:bldP spid="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the following lectures, I will select some problems from textbook as homework (</a:t>
            </a:r>
            <a:r>
              <a:rPr lang="zh-TW" altLang="en-US" dirty="0" smtClean="0"/>
              <a:t>不用交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I know you are busy, so I will not select too much problems as homework.</a:t>
            </a:r>
            <a:r>
              <a:rPr lang="zh-TW" altLang="en-US" dirty="0" smtClean="0"/>
              <a:t>　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Read the examples in the textbook</a:t>
            </a:r>
          </a:p>
          <a:p>
            <a:pPr lvl="1"/>
            <a:r>
              <a:rPr lang="en-US" altLang="zh-TW" dirty="0" smtClean="0"/>
              <a:t>Solve the exercises after the examples </a:t>
            </a:r>
          </a:p>
          <a:p>
            <a:r>
              <a:rPr lang="en-US" altLang="zh-TW" dirty="0" smtClean="0"/>
              <a:t>Today’s homework: Find 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small error in Example 1.9 (Fig. 1.33)</a:t>
            </a:r>
          </a:p>
          <a:p>
            <a:pPr lvl="1"/>
            <a:r>
              <a:rPr lang="en-US" altLang="zh-TW" dirty="0" smtClean="0"/>
              <a:t>Be careful about reference direction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58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Let me know if you find any errors in my slides.</a:t>
            </a:r>
          </a:p>
          <a:p>
            <a:pPr lvl="1"/>
            <a:r>
              <a:rPr lang="en-US" altLang="zh-TW" dirty="0" smtClean="0"/>
              <a:t>I will put your name at the end of the slides.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Thank you!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後天見！</a:t>
            </a:r>
            <a:endParaRPr lang="zh-TW" alt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39665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95514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Instructor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Name: </a:t>
            </a:r>
            <a:r>
              <a:rPr lang="zh-TW" altLang="en-US" dirty="0" smtClean="0"/>
              <a:t>李宏毅 </a:t>
            </a:r>
            <a:r>
              <a:rPr lang="en-US" altLang="zh-TW" dirty="0"/>
              <a:t>Hung-</a:t>
            </a:r>
            <a:r>
              <a:rPr lang="en-US" altLang="zh-TW" dirty="0" err="1"/>
              <a:t>yi</a:t>
            </a:r>
            <a:r>
              <a:rPr lang="en-US" altLang="zh-TW" dirty="0"/>
              <a:t> Lee</a:t>
            </a:r>
          </a:p>
          <a:p>
            <a:r>
              <a:rPr lang="en-US" altLang="zh-TW" dirty="0"/>
              <a:t>Office: EE Building II, R508</a:t>
            </a:r>
          </a:p>
          <a:p>
            <a:r>
              <a:rPr lang="en-US" altLang="zh-TW" dirty="0"/>
              <a:t>E-mail: </a:t>
            </a:r>
            <a:r>
              <a:rPr lang="en-US" altLang="zh-TW" dirty="0" smtClean="0">
                <a:hlinkClick r:id="rId2"/>
              </a:rPr>
              <a:t>tlkagkb93901106@gmail.com</a:t>
            </a:r>
            <a:endParaRPr lang="en-US" altLang="zh-TW" dirty="0" smtClean="0"/>
          </a:p>
          <a:p>
            <a:r>
              <a:rPr lang="en-US" altLang="zh-TW" dirty="0"/>
              <a:t>Personal Webpage: </a:t>
            </a:r>
            <a:r>
              <a:rPr lang="en-US" altLang="zh-TW" u="sng" dirty="0">
                <a:solidFill>
                  <a:srgbClr val="0000FF"/>
                </a:solidFill>
                <a:hlinkClick r:id="rId3"/>
              </a:rPr>
              <a:t>http://140.112.21.28/~tlkagk/homepage</a:t>
            </a:r>
            <a:r>
              <a:rPr lang="en-US" altLang="zh-TW" u="sng" dirty="0" smtClean="0">
                <a:solidFill>
                  <a:srgbClr val="0000FF"/>
                </a:solidFill>
                <a:hlinkClick r:id="rId3"/>
              </a:rPr>
              <a:t>/</a:t>
            </a:r>
            <a:endParaRPr lang="en-US" altLang="zh-TW" u="sng" dirty="0" smtClean="0">
              <a:solidFill>
                <a:srgbClr val="0000FF"/>
              </a:solidFill>
            </a:endParaRPr>
          </a:p>
          <a:p>
            <a:r>
              <a:rPr lang="en-US" altLang="zh-TW" dirty="0" smtClean="0"/>
              <a:t>Lecture recording, slides and announce of exams will both on </a:t>
            </a:r>
            <a:r>
              <a:rPr lang="en-US" altLang="zh-TW" dirty="0" err="1" smtClean="0"/>
              <a:t>ceiba</a:t>
            </a:r>
            <a:r>
              <a:rPr lang="en-US" altLang="zh-TW" dirty="0" smtClean="0"/>
              <a:t> and my personal webpage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991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 </a:t>
            </a:r>
            <a:endParaRPr lang="zh-TW" alt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Reference direction of current</a:t>
                </a:r>
              </a:p>
              <a:p>
                <a:r>
                  <a:rPr lang="en-US" altLang="zh-TW" dirty="0" smtClean="0"/>
                  <a:t>Reference direction of voltage</a:t>
                </a:r>
              </a:p>
              <a:p>
                <a:r>
                  <a:rPr lang="en-US" altLang="zh-TW" dirty="0" smtClean="0">
                    <a:solidFill>
                      <a:schemeClr val="tx1"/>
                    </a:solidFill>
                  </a:rPr>
                  <a:t>Ohm’s </a:t>
                </a:r>
                <a:r>
                  <a:rPr lang="en-US" altLang="zh-TW" dirty="0">
                    <a:solidFill>
                      <a:schemeClr val="tx1"/>
                    </a:solidFill>
                  </a:rPr>
                  <a:t>Law</a:t>
                </a:r>
                <a:r>
                  <a:rPr lang="en-US" altLang="zh-TW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altLang="zh-TW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zh-TW" dirty="0" smtClean="0">
                    <a:solidFill>
                      <a:schemeClr val="tx1"/>
                    </a:solidFill>
                  </a:rPr>
                  <a:t>Reference directions of current and voltage should be associated</a:t>
                </a:r>
              </a:p>
              <a:p>
                <a:r>
                  <a:rPr lang="en-US" altLang="zh-TW" dirty="0" smtClean="0">
                    <a:solidFill>
                      <a:schemeClr val="tx1"/>
                    </a:solidFill>
                  </a:rPr>
                  <a:t>Consumed power:  p=vi</a:t>
                </a:r>
              </a:p>
              <a:p>
                <a:pPr lvl="1"/>
                <a:r>
                  <a:rPr lang="en-US" altLang="zh-TW" dirty="0">
                    <a:solidFill>
                      <a:schemeClr val="tx1"/>
                    </a:solidFill>
                  </a:rPr>
                  <a:t>Reference directions of current and voltage should be associated</a:t>
                </a:r>
              </a:p>
              <a:p>
                <a:pPr lvl="1"/>
                <a:r>
                  <a:rPr lang="en-US" altLang="zh-TW" dirty="0" smtClean="0">
                    <a:solidFill>
                      <a:schemeClr val="tx1"/>
                    </a:solidFill>
                  </a:rPr>
                  <a:t>Negative consumed power = supplied power</a:t>
                </a:r>
              </a:p>
              <a:p>
                <a:pPr lvl="1"/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2147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Overview of Circuits</a:t>
            </a:r>
          </a:p>
          <a:p>
            <a:r>
              <a:rPr lang="en-US" altLang="zh-TW" dirty="0"/>
              <a:t>Chapter 1: Circuit Variables and Laws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531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Overview of Circuits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Chapter 1: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Circuit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Variables and Laws</a:t>
            </a: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296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419" y="3842669"/>
            <a:ext cx="3795446" cy="14734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are we going to </a:t>
            </a:r>
            <a:r>
              <a:rPr lang="en-US" altLang="zh-TW" dirty="0" smtClean="0"/>
              <a:t>learn?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Only one thing</a:t>
            </a:r>
          </a:p>
          <a:p>
            <a:pPr lvl="1"/>
            <a:r>
              <a:rPr lang="en-US" altLang="zh-TW" dirty="0"/>
              <a:t>Given a circuit, what are the voltage, current and power </a:t>
            </a:r>
            <a:r>
              <a:rPr lang="en-US" altLang="zh-TW" dirty="0" smtClean="0"/>
              <a:t>consumed </a:t>
            </a:r>
            <a:r>
              <a:rPr lang="en-US" altLang="zh-TW" dirty="0"/>
              <a:t>for an element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dirty="0" smtClean="0"/>
              <a:t>Have learned in high school?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What is the difference for “Circuits” in university?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762" y="3563144"/>
            <a:ext cx="2873675" cy="2032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783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are we going to </a:t>
            </a:r>
            <a:r>
              <a:rPr lang="en-US" altLang="zh-TW" dirty="0" smtClean="0"/>
              <a:t>learn?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Complex</a:t>
            </a:r>
          </a:p>
          <a:p>
            <a:pPr lvl="1"/>
            <a:r>
              <a:rPr lang="en-US" altLang="zh-TW" dirty="0" smtClean="0"/>
              <a:t>Example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351" y="2787374"/>
            <a:ext cx="6167186" cy="167382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71977" y="2787374"/>
            <a:ext cx="4610637" cy="18087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203064" y="4828931"/>
            <a:ext cx="2688233" cy="1865066"/>
            <a:chOff x="4752304" y="4795612"/>
            <a:chExt cx="2688233" cy="1865066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29577" y="4795612"/>
              <a:ext cx="2408350" cy="1865066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4752304" y="4821370"/>
              <a:ext cx="2688233" cy="1808765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" name="上彎箭號 9"/>
          <p:cNvSpPr/>
          <p:nvPr/>
        </p:nvSpPr>
        <p:spPr>
          <a:xfrm rot="5400000">
            <a:off x="3760479" y="4714206"/>
            <a:ext cx="1231843" cy="12655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547180" y="3992097"/>
            <a:ext cx="2314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TW" sz="2400" dirty="0" smtClean="0"/>
              <a:t>(the first quiz)</a:t>
            </a:r>
            <a:endParaRPr lang="en-US" altLang="zh-TW" sz="2400" dirty="0"/>
          </a:p>
        </p:txBody>
      </p:sp>
    </p:spTree>
    <p:extLst>
      <p:ext uri="{BB962C8B-B14F-4D97-AF65-F5344CB8AC3E}">
        <p14:creationId xmlns="" xmlns:p14="http://schemas.microsoft.com/office/powerpoint/2010/main" val="350451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are we going to </a:t>
            </a:r>
            <a:r>
              <a:rPr lang="en-US" altLang="zh-TW" dirty="0" smtClean="0"/>
              <a:t>learn?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Different Kinds of Elements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</p:txBody>
      </p:sp>
      <p:grpSp>
        <p:nvGrpSpPr>
          <p:cNvPr id="13" name="群組 12"/>
          <p:cNvGrpSpPr/>
          <p:nvPr/>
        </p:nvGrpSpPr>
        <p:grpSpPr>
          <a:xfrm>
            <a:off x="5538432" y="2356127"/>
            <a:ext cx="3317501" cy="2080915"/>
            <a:chOff x="996987" y="4692649"/>
            <a:chExt cx="3317501" cy="2080915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52213" y="4692649"/>
              <a:ext cx="2962275" cy="1619250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996987" y="6311899"/>
              <a:ext cx="29439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/>
              <a:r>
                <a:rPr lang="en-US" altLang="zh-TW" sz="2400" dirty="0" smtClean="0"/>
                <a:t>Controlled Source </a:t>
              </a:r>
              <a:endParaRPr lang="en-US" altLang="zh-TW" sz="2400" dirty="0"/>
            </a:p>
          </p:txBody>
        </p:sp>
      </p:grp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658" y="5029703"/>
            <a:ext cx="2837265" cy="1026589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5393126" y="6144020"/>
            <a:ext cx="346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altLang="zh-TW" sz="2400" dirty="0" smtClean="0"/>
              <a:t>Operational Amplifier</a:t>
            </a:r>
            <a:endParaRPr lang="en-US" altLang="zh-TW" sz="2400" dirty="0"/>
          </a:p>
        </p:txBody>
      </p:sp>
      <p:sp>
        <p:nvSpPr>
          <p:cNvPr id="10" name="矩形 9"/>
          <p:cNvSpPr/>
          <p:nvPr/>
        </p:nvSpPr>
        <p:spPr>
          <a:xfrm>
            <a:off x="0" y="2739574"/>
            <a:ext cx="1637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TW" sz="2400" dirty="0" smtClean="0"/>
              <a:t>Resistor</a:t>
            </a:r>
            <a:endParaRPr lang="en-US" altLang="zh-TW" sz="2400" dirty="0"/>
          </a:p>
        </p:txBody>
      </p:sp>
      <p:sp>
        <p:nvSpPr>
          <p:cNvPr id="17" name="矩形 16"/>
          <p:cNvSpPr/>
          <p:nvPr/>
        </p:nvSpPr>
        <p:spPr>
          <a:xfrm>
            <a:off x="1278678" y="5418208"/>
            <a:ext cx="1835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TW" sz="2400" dirty="0" smtClean="0"/>
              <a:t>Capacitor</a:t>
            </a:r>
            <a:endParaRPr lang="en-US" altLang="zh-TW" sz="2400" dirty="0"/>
          </a:p>
        </p:txBody>
      </p:sp>
      <p:sp>
        <p:nvSpPr>
          <p:cNvPr id="18" name="矩形 17"/>
          <p:cNvSpPr/>
          <p:nvPr/>
        </p:nvSpPr>
        <p:spPr>
          <a:xfrm>
            <a:off x="1383025" y="6209680"/>
            <a:ext cx="1707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TW" sz="2400" dirty="0" smtClean="0"/>
              <a:t>Inductor</a:t>
            </a:r>
            <a:endParaRPr lang="en-US" altLang="zh-TW" sz="2400" dirty="0"/>
          </a:p>
        </p:txBody>
      </p:sp>
      <p:sp>
        <p:nvSpPr>
          <p:cNvPr id="19" name="矩形 18"/>
          <p:cNvSpPr/>
          <p:nvPr/>
        </p:nvSpPr>
        <p:spPr>
          <a:xfrm>
            <a:off x="-6701" y="3439689"/>
            <a:ext cx="1651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altLang="zh-TW" sz="2400" dirty="0" smtClean="0"/>
              <a:t>Voltage </a:t>
            </a:r>
          </a:p>
          <a:p>
            <a:pPr lvl="1" algn="ctr"/>
            <a:r>
              <a:rPr lang="en-US" altLang="zh-TW" sz="2400" dirty="0" smtClean="0"/>
              <a:t>Source</a:t>
            </a:r>
            <a:endParaRPr lang="en-US" altLang="zh-TW" sz="2400" dirty="0"/>
          </a:p>
        </p:txBody>
      </p:sp>
      <p:sp>
        <p:nvSpPr>
          <p:cNvPr id="20" name="矩形 19"/>
          <p:cNvSpPr/>
          <p:nvPr/>
        </p:nvSpPr>
        <p:spPr>
          <a:xfrm>
            <a:off x="1383025" y="4437042"/>
            <a:ext cx="16669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altLang="zh-TW" sz="2400" dirty="0" smtClean="0"/>
              <a:t>Current </a:t>
            </a:r>
          </a:p>
          <a:p>
            <a:pPr lvl="1" algn="ctr"/>
            <a:r>
              <a:rPr lang="en-US" altLang="zh-TW" sz="2400" dirty="0" smtClean="0"/>
              <a:t>Source</a:t>
            </a:r>
            <a:endParaRPr lang="en-US" altLang="zh-TW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7983" y="2677900"/>
            <a:ext cx="3512675" cy="58123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288143" y="3158212"/>
            <a:ext cx="567713" cy="133868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2656" y="3652088"/>
            <a:ext cx="1038225" cy="40957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199182" y="3670522"/>
            <a:ext cx="41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or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2471978" y="3944465"/>
            <a:ext cx="97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battery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3362" y="4558913"/>
            <a:ext cx="1072803" cy="56405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9182" y="5316627"/>
            <a:ext cx="1542963" cy="607834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6201" y="6129451"/>
            <a:ext cx="1527127" cy="5921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043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7" grpId="0"/>
      <p:bldP spid="18" grpId="0"/>
      <p:bldP spid="19" grpId="0"/>
      <p:bldP spid="20" grpId="0"/>
      <p:bldP spid="7" grpId="0"/>
      <p:bldP spid="2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2199</TotalTime>
  <Words>1347</Words>
  <Application>Microsoft Office PowerPoint</Application>
  <PresentationFormat>如螢幕大小 (4:3)</PresentationFormat>
  <Paragraphs>336</Paragraphs>
  <Slides>40</Slides>
  <Notes>5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2" baseType="lpstr">
      <vt:lpstr>Office 佈景主題</vt:lpstr>
      <vt:lpstr>方程式</vt:lpstr>
      <vt:lpstr>Circuits Lecture 1: Overview</vt:lpstr>
      <vt:lpstr>Course Information</vt:lpstr>
      <vt:lpstr>Scope and dates of the Exams (Temporary )</vt:lpstr>
      <vt:lpstr>Instructor</vt:lpstr>
      <vt:lpstr>Outline</vt:lpstr>
      <vt:lpstr>Outline</vt:lpstr>
      <vt:lpstr>What are we going to learn?</vt:lpstr>
      <vt:lpstr>What are we going to learn?</vt:lpstr>
      <vt:lpstr>What are we going to learn?</vt:lpstr>
      <vt:lpstr>What are we going to learn?</vt:lpstr>
      <vt:lpstr>What are we going to learn?</vt:lpstr>
      <vt:lpstr>Outline</vt:lpstr>
      <vt:lpstr>Outline - Chapter 1 </vt:lpstr>
      <vt:lpstr>Outline - Chapter 1 </vt:lpstr>
      <vt:lpstr>Variable - Current</vt:lpstr>
      <vt:lpstr>Variable - Current</vt:lpstr>
      <vt:lpstr>Variable - Voltage</vt:lpstr>
      <vt:lpstr>Variable - Voltage</vt:lpstr>
      <vt:lpstr>Variable - Voltage</vt:lpstr>
      <vt:lpstr>Variable - Power</vt:lpstr>
      <vt:lpstr>Variable - Power</vt:lpstr>
      <vt:lpstr>Outline - Chapter 1 </vt:lpstr>
      <vt:lpstr>Element - Resistor</vt:lpstr>
      <vt:lpstr>Element – Sources</vt:lpstr>
      <vt:lpstr>Outline - Chapter 1 </vt:lpstr>
      <vt:lpstr>Kirchhoff’s Current Law (KCL)</vt:lpstr>
      <vt:lpstr>Kirchhoff’s Current Law (KCL)</vt:lpstr>
      <vt:lpstr>Kirchhoff’s Voltage Law (KVL)</vt:lpstr>
      <vt:lpstr>Outline - Chapter 1 </vt:lpstr>
      <vt:lpstr>KVL and KCL – Example 1.9</vt:lpstr>
      <vt:lpstr>KVL and KCL – Example 1.9</vt:lpstr>
      <vt:lpstr>KVL and KCL – Example 1.9</vt:lpstr>
      <vt:lpstr>KVL and KCL – Example 1.9</vt:lpstr>
      <vt:lpstr>KVL and KCL – Example 1.9</vt:lpstr>
      <vt:lpstr>KVL and KCL – Example 1.9</vt:lpstr>
      <vt:lpstr>Problem set</vt:lpstr>
      <vt:lpstr>Acknowledgement</vt:lpstr>
      <vt:lpstr>Thank you!</vt:lpstr>
      <vt:lpstr>Appendix</vt:lpstr>
      <vt:lpstr>Note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Pavilion  g6</cp:lastModifiedBy>
  <cp:revision>118</cp:revision>
  <dcterms:created xsi:type="dcterms:W3CDTF">2014-07-31T01:57:51Z</dcterms:created>
  <dcterms:modified xsi:type="dcterms:W3CDTF">2014-08-23T11:22:24Z</dcterms:modified>
</cp:coreProperties>
</file>